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9AF38432-E016-42DF-A1E2-95D030E26D75}" type="datetimeFigureOut">
              <a:rPr lang="en-US" smtClean="0"/>
              <a:t>4/13/2017</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CEED9F8D-80E6-4D90-8D02-CB2031BD96B3}" type="slidenum">
              <a:rPr lang="en-US" smtClean="0"/>
              <a:t>‹#›</a:t>
            </a:fld>
            <a:endParaRPr lang="en-US"/>
          </a:p>
        </p:txBody>
      </p:sp>
    </p:spTree>
    <p:extLst>
      <p:ext uri="{BB962C8B-B14F-4D97-AF65-F5344CB8AC3E}">
        <p14:creationId xmlns:p14="http://schemas.microsoft.com/office/powerpoint/2010/main" val="31555751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AFF45E7A-9181-4688-BD5E-56873864F7BB}" type="datetimeFigureOut">
              <a:rPr lang="en-US" smtClean="0"/>
              <a:t>4/13/2017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135DC829-D345-426F-B850-BC94175E8362}" type="slidenum">
              <a:rPr lang="en-US" smtClean="0"/>
              <a:t>‹#›</a:t>
            </a:fld>
            <a:endParaRPr lang="en-US"/>
          </a:p>
        </p:txBody>
      </p:sp>
    </p:spTree>
    <p:extLst>
      <p:ext uri="{BB962C8B-B14F-4D97-AF65-F5344CB8AC3E}">
        <p14:creationId xmlns:p14="http://schemas.microsoft.com/office/powerpoint/2010/main" val="17635861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5DC829-D345-426F-B850-BC94175E8362}" type="slidenum">
              <a:rPr lang="en-US" smtClean="0"/>
              <a:t>1</a:t>
            </a:fld>
            <a:endParaRPr lang="en-US"/>
          </a:p>
        </p:txBody>
      </p:sp>
    </p:spTree>
    <p:extLst>
      <p:ext uri="{BB962C8B-B14F-4D97-AF65-F5344CB8AC3E}">
        <p14:creationId xmlns:p14="http://schemas.microsoft.com/office/powerpoint/2010/main" val="4718302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5DC829-D345-426F-B850-BC94175E8362}" type="slidenum">
              <a:rPr lang="en-US" smtClean="0"/>
              <a:t>10</a:t>
            </a:fld>
            <a:endParaRPr lang="en-US"/>
          </a:p>
        </p:txBody>
      </p:sp>
    </p:spTree>
    <p:extLst>
      <p:ext uri="{BB962C8B-B14F-4D97-AF65-F5344CB8AC3E}">
        <p14:creationId xmlns:p14="http://schemas.microsoft.com/office/powerpoint/2010/main" val="21185122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5DC829-D345-426F-B850-BC94175E8362}" type="slidenum">
              <a:rPr lang="en-US" smtClean="0"/>
              <a:t>11</a:t>
            </a:fld>
            <a:endParaRPr lang="en-US"/>
          </a:p>
        </p:txBody>
      </p:sp>
    </p:spTree>
    <p:extLst>
      <p:ext uri="{BB962C8B-B14F-4D97-AF65-F5344CB8AC3E}">
        <p14:creationId xmlns:p14="http://schemas.microsoft.com/office/powerpoint/2010/main" val="18800264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5DC829-D345-426F-B850-BC94175E8362}" type="slidenum">
              <a:rPr lang="en-US" smtClean="0"/>
              <a:t>12</a:t>
            </a:fld>
            <a:endParaRPr lang="en-US"/>
          </a:p>
        </p:txBody>
      </p:sp>
    </p:spTree>
    <p:extLst>
      <p:ext uri="{BB962C8B-B14F-4D97-AF65-F5344CB8AC3E}">
        <p14:creationId xmlns:p14="http://schemas.microsoft.com/office/powerpoint/2010/main" val="19358851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5DC829-D345-426F-B850-BC94175E8362}" type="slidenum">
              <a:rPr lang="en-US" smtClean="0"/>
              <a:t>13</a:t>
            </a:fld>
            <a:endParaRPr lang="en-US"/>
          </a:p>
        </p:txBody>
      </p:sp>
    </p:spTree>
    <p:extLst>
      <p:ext uri="{BB962C8B-B14F-4D97-AF65-F5344CB8AC3E}">
        <p14:creationId xmlns:p14="http://schemas.microsoft.com/office/powerpoint/2010/main" val="22616621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5DC829-D345-426F-B850-BC94175E8362}" type="slidenum">
              <a:rPr lang="en-US" smtClean="0"/>
              <a:t>14</a:t>
            </a:fld>
            <a:endParaRPr lang="en-US"/>
          </a:p>
        </p:txBody>
      </p:sp>
    </p:spTree>
    <p:extLst>
      <p:ext uri="{BB962C8B-B14F-4D97-AF65-F5344CB8AC3E}">
        <p14:creationId xmlns:p14="http://schemas.microsoft.com/office/powerpoint/2010/main" val="3883203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5DC829-D345-426F-B850-BC94175E8362}" type="slidenum">
              <a:rPr lang="en-US" smtClean="0"/>
              <a:t>15</a:t>
            </a:fld>
            <a:endParaRPr lang="en-US"/>
          </a:p>
        </p:txBody>
      </p:sp>
    </p:spTree>
    <p:extLst>
      <p:ext uri="{BB962C8B-B14F-4D97-AF65-F5344CB8AC3E}">
        <p14:creationId xmlns:p14="http://schemas.microsoft.com/office/powerpoint/2010/main" val="32133851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5DC829-D345-426F-B850-BC94175E8362}" type="slidenum">
              <a:rPr lang="en-US" smtClean="0"/>
              <a:t>16</a:t>
            </a:fld>
            <a:endParaRPr lang="en-US"/>
          </a:p>
        </p:txBody>
      </p:sp>
    </p:spTree>
    <p:extLst>
      <p:ext uri="{BB962C8B-B14F-4D97-AF65-F5344CB8AC3E}">
        <p14:creationId xmlns:p14="http://schemas.microsoft.com/office/powerpoint/2010/main" val="33949230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5DC829-D345-426F-B850-BC94175E8362}" type="slidenum">
              <a:rPr lang="en-US" smtClean="0"/>
              <a:t>17</a:t>
            </a:fld>
            <a:endParaRPr lang="en-US"/>
          </a:p>
        </p:txBody>
      </p:sp>
    </p:spTree>
    <p:extLst>
      <p:ext uri="{BB962C8B-B14F-4D97-AF65-F5344CB8AC3E}">
        <p14:creationId xmlns:p14="http://schemas.microsoft.com/office/powerpoint/2010/main" val="34459685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5DC829-D345-426F-B850-BC94175E8362}" type="slidenum">
              <a:rPr lang="en-US" smtClean="0"/>
              <a:t>18</a:t>
            </a:fld>
            <a:endParaRPr lang="en-US"/>
          </a:p>
        </p:txBody>
      </p:sp>
    </p:spTree>
    <p:extLst>
      <p:ext uri="{BB962C8B-B14F-4D97-AF65-F5344CB8AC3E}">
        <p14:creationId xmlns:p14="http://schemas.microsoft.com/office/powerpoint/2010/main" val="2023208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5DC829-D345-426F-B850-BC94175E8362}" type="slidenum">
              <a:rPr lang="en-US" smtClean="0"/>
              <a:t>19</a:t>
            </a:fld>
            <a:endParaRPr lang="en-US"/>
          </a:p>
        </p:txBody>
      </p:sp>
    </p:spTree>
    <p:extLst>
      <p:ext uri="{BB962C8B-B14F-4D97-AF65-F5344CB8AC3E}">
        <p14:creationId xmlns:p14="http://schemas.microsoft.com/office/powerpoint/2010/main" val="24098367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5DC829-D345-426F-B850-BC94175E8362}" type="slidenum">
              <a:rPr lang="en-US" smtClean="0"/>
              <a:t>2</a:t>
            </a:fld>
            <a:endParaRPr lang="en-US"/>
          </a:p>
        </p:txBody>
      </p:sp>
    </p:spTree>
    <p:extLst>
      <p:ext uri="{BB962C8B-B14F-4D97-AF65-F5344CB8AC3E}">
        <p14:creationId xmlns:p14="http://schemas.microsoft.com/office/powerpoint/2010/main" val="13017074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5DC829-D345-426F-B850-BC94175E8362}" type="slidenum">
              <a:rPr lang="en-US" smtClean="0"/>
              <a:t>20</a:t>
            </a:fld>
            <a:endParaRPr lang="en-US"/>
          </a:p>
        </p:txBody>
      </p:sp>
    </p:spTree>
    <p:extLst>
      <p:ext uri="{BB962C8B-B14F-4D97-AF65-F5344CB8AC3E}">
        <p14:creationId xmlns:p14="http://schemas.microsoft.com/office/powerpoint/2010/main" val="1409427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5DC829-D345-426F-B850-BC94175E8362}" type="slidenum">
              <a:rPr lang="en-US" smtClean="0"/>
              <a:t>21</a:t>
            </a:fld>
            <a:endParaRPr lang="en-US"/>
          </a:p>
        </p:txBody>
      </p:sp>
    </p:spTree>
    <p:extLst>
      <p:ext uri="{BB962C8B-B14F-4D97-AF65-F5344CB8AC3E}">
        <p14:creationId xmlns:p14="http://schemas.microsoft.com/office/powerpoint/2010/main" val="18168659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5DC829-D345-426F-B850-BC94175E8362}" type="slidenum">
              <a:rPr lang="en-US" smtClean="0"/>
              <a:t>22</a:t>
            </a:fld>
            <a:endParaRPr lang="en-US"/>
          </a:p>
        </p:txBody>
      </p:sp>
    </p:spTree>
    <p:extLst>
      <p:ext uri="{BB962C8B-B14F-4D97-AF65-F5344CB8AC3E}">
        <p14:creationId xmlns:p14="http://schemas.microsoft.com/office/powerpoint/2010/main" val="7042469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5DC829-D345-426F-B850-BC94175E8362}" type="slidenum">
              <a:rPr lang="en-US" smtClean="0"/>
              <a:t>23</a:t>
            </a:fld>
            <a:endParaRPr lang="en-US"/>
          </a:p>
        </p:txBody>
      </p:sp>
    </p:spTree>
    <p:extLst>
      <p:ext uri="{BB962C8B-B14F-4D97-AF65-F5344CB8AC3E}">
        <p14:creationId xmlns:p14="http://schemas.microsoft.com/office/powerpoint/2010/main" val="33385846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5DC829-D345-426F-B850-BC94175E8362}" type="slidenum">
              <a:rPr lang="en-US" smtClean="0"/>
              <a:t>3</a:t>
            </a:fld>
            <a:endParaRPr lang="en-US"/>
          </a:p>
        </p:txBody>
      </p:sp>
    </p:spTree>
    <p:extLst>
      <p:ext uri="{BB962C8B-B14F-4D97-AF65-F5344CB8AC3E}">
        <p14:creationId xmlns:p14="http://schemas.microsoft.com/office/powerpoint/2010/main" val="3728521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5DC829-D345-426F-B850-BC94175E8362}" type="slidenum">
              <a:rPr lang="en-US" smtClean="0"/>
              <a:t>4</a:t>
            </a:fld>
            <a:endParaRPr lang="en-US"/>
          </a:p>
        </p:txBody>
      </p:sp>
    </p:spTree>
    <p:extLst>
      <p:ext uri="{BB962C8B-B14F-4D97-AF65-F5344CB8AC3E}">
        <p14:creationId xmlns:p14="http://schemas.microsoft.com/office/powerpoint/2010/main" val="29794626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5DC829-D345-426F-B850-BC94175E8362}" type="slidenum">
              <a:rPr lang="en-US" smtClean="0"/>
              <a:t>5</a:t>
            </a:fld>
            <a:endParaRPr lang="en-US"/>
          </a:p>
        </p:txBody>
      </p:sp>
    </p:spTree>
    <p:extLst>
      <p:ext uri="{BB962C8B-B14F-4D97-AF65-F5344CB8AC3E}">
        <p14:creationId xmlns:p14="http://schemas.microsoft.com/office/powerpoint/2010/main" val="211162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5DC829-D345-426F-B850-BC94175E8362}" type="slidenum">
              <a:rPr lang="en-US" smtClean="0"/>
              <a:t>6</a:t>
            </a:fld>
            <a:endParaRPr lang="en-US"/>
          </a:p>
        </p:txBody>
      </p:sp>
    </p:spTree>
    <p:extLst>
      <p:ext uri="{BB962C8B-B14F-4D97-AF65-F5344CB8AC3E}">
        <p14:creationId xmlns:p14="http://schemas.microsoft.com/office/powerpoint/2010/main" val="29220754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5DC829-D345-426F-B850-BC94175E8362}" type="slidenum">
              <a:rPr lang="en-US" smtClean="0"/>
              <a:t>7</a:t>
            </a:fld>
            <a:endParaRPr lang="en-US"/>
          </a:p>
        </p:txBody>
      </p:sp>
    </p:spTree>
    <p:extLst>
      <p:ext uri="{BB962C8B-B14F-4D97-AF65-F5344CB8AC3E}">
        <p14:creationId xmlns:p14="http://schemas.microsoft.com/office/powerpoint/2010/main" val="41723119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5DC829-D345-426F-B850-BC94175E8362}" type="slidenum">
              <a:rPr lang="en-US" smtClean="0"/>
              <a:t>8</a:t>
            </a:fld>
            <a:endParaRPr lang="en-US"/>
          </a:p>
        </p:txBody>
      </p:sp>
    </p:spTree>
    <p:extLst>
      <p:ext uri="{BB962C8B-B14F-4D97-AF65-F5344CB8AC3E}">
        <p14:creationId xmlns:p14="http://schemas.microsoft.com/office/powerpoint/2010/main" val="41236692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5DC829-D345-426F-B850-BC94175E8362}" type="slidenum">
              <a:rPr lang="en-US" smtClean="0"/>
              <a:t>9</a:t>
            </a:fld>
            <a:endParaRPr lang="en-US"/>
          </a:p>
        </p:txBody>
      </p:sp>
    </p:spTree>
    <p:extLst>
      <p:ext uri="{BB962C8B-B14F-4D97-AF65-F5344CB8AC3E}">
        <p14:creationId xmlns:p14="http://schemas.microsoft.com/office/powerpoint/2010/main" val="23865840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B0F8B52-FBB4-4397-9F5D-525CFD45C9E4}" type="datetimeFigureOut">
              <a:rPr lang="en-US" smtClean="0"/>
              <a:t>4/13/2017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60BC5F-07B1-4116-88D2-1126C8C4B90B}" type="slidenum">
              <a:rPr lang="en-US" smtClean="0"/>
              <a:t>‹#›</a:t>
            </a:fld>
            <a:endParaRPr lang="en-US"/>
          </a:p>
        </p:txBody>
      </p:sp>
    </p:spTree>
    <p:extLst>
      <p:ext uri="{BB962C8B-B14F-4D97-AF65-F5344CB8AC3E}">
        <p14:creationId xmlns:p14="http://schemas.microsoft.com/office/powerpoint/2010/main" val="179061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0F8B52-FBB4-4397-9F5D-525CFD45C9E4}" type="datetimeFigureOut">
              <a:rPr lang="en-US" smtClean="0"/>
              <a:t>4/13/2017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60BC5F-07B1-4116-88D2-1126C8C4B90B}" type="slidenum">
              <a:rPr lang="en-US" smtClean="0"/>
              <a:t>‹#›</a:t>
            </a:fld>
            <a:endParaRPr lang="en-US"/>
          </a:p>
        </p:txBody>
      </p:sp>
    </p:spTree>
    <p:extLst>
      <p:ext uri="{BB962C8B-B14F-4D97-AF65-F5344CB8AC3E}">
        <p14:creationId xmlns:p14="http://schemas.microsoft.com/office/powerpoint/2010/main" val="1178895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0F8B52-FBB4-4397-9F5D-525CFD45C9E4}" type="datetimeFigureOut">
              <a:rPr lang="en-US" smtClean="0"/>
              <a:t>4/13/2017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60BC5F-07B1-4116-88D2-1126C8C4B90B}" type="slidenum">
              <a:rPr lang="en-US" smtClean="0"/>
              <a:t>‹#›</a:t>
            </a:fld>
            <a:endParaRPr lang="en-US"/>
          </a:p>
        </p:txBody>
      </p:sp>
    </p:spTree>
    <p:extLst>
      <p:ext uri="{BB962C8B-B14F-4D97-AF65-F5344CB8AC3E}">
        <p14:creationId xmlns:p14="http://schemas.microsoft.com/office/powerpoint/2010/main" val="8787400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0F8B52-FBB4-4397-9F5D-525CFD45C9E4}" type="datetimeFigureOut">
              <a:rPr lang="en-US" smtClean="0"/>
              <a:t>4/13/2017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60BC5F-07B1-4116-88D2-1126C8C4B90B}" type="slidenum">
              <a:rPr lang="en-US" smtClean="0"/>
              <a:t>‹#›</a:t>
            </a:fld>
            <a:endParaRPr lang="en-US"/>
          </a:p>
        </p:txBody>
      </p:sp>
    </p:spTree>
    <p:extLst>
      <p:ext uri="{BB962C8B-B14F-4D97-AF65-F5344CB8AC3E}">
        <p14:creationId xmlns:p14="http://schemas.microsoft.com/office/powerpoint/2010/main" val="874736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B0F8B52-FBB4-4397-9F5D-525CFD45C9E4}" type="datetimeFigureOut">
              <a:rPr lang="en-US" smtClean="0"/>
              <a:t>4/13/2017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60BC5F-07B1-4116-88D2-1126C8C4B90B}" type="slidenum">
              <a:rPr lang="en-US" smtClean="0"/>
              <a:t>‹#›</a:t>
            </a:fld>
            <a:endParaRPr lang="en-US"/>
          </a:p>
        </p:txBody>
      </p:sp>
    </p:spTree>
    <p:extLst>
      <p:ext uri="{BB962C8B-B14F-4D97-AF65-F5344CB8AC3E}">
        <p14:creationId xmlns:p14="http://schemas.microsoft.com/office/powerpoint/2010/main" val="2008777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B0F8B52-FBB4-4397-9F5D-525CFD45C9E4}" type="datetimeFigureOut">
              <a:rPr lang="en-US" smtClean="0"/>
              <a:t>4/13/2017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60BC5F-07B1-4116-88D2-1126C8C4B90B}" type="slidenum">
              <a:rPr lang="en-US" smtClean="0"/>
              <a:t>‹#›</a:t>
            </a:fld>
            <a:endParaRPr lang="en-US"/>
          </a:p>
        </p:txBody>
      </p:sp>
    </p:spTree>
    <p:extLst>
      <p:ext uri="{BB962C8B-B14F-4D97-AF65-F5344CB8AC3E}">
        <p14:creationId xmlns:p14="http://schemas.microsoft.com/office/powerpoint/2010/main" val="1805003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B0F8B52-FBB4-4397-9F5D-525CFD45C9E4}" type="datetimeFigureOut">
              <a:rPr lang="en-US" smtClean="0"/>
              <a:t>4/13/2017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60BC5F-07B1-4116-88D2-1126C8C4B90B}" type="slidenum">
              <a:rPr lang="en-US" smtClean="0"/>
              <a:t>‹#›</a:t>
            </a:fld>
            <a:endParaRPr lang="en-US"/>
          </a:p>
        </p:txBody>
      </p:sp>
    </p:spTree>
    <p:extLst>
      <p:ext uri="{BB962C8B-B14F-4D97-AF65-F5344CB8AC3E}">
        <p14:creationId xmlns:p14="http://schemas.microsoft.com/office/powerpoint/2010/main" val="3559055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B0F8B52-FBB4-4397-9F5D-525CFD45C9E4}" type="datetimeFigureOut">
              <a:rPr lang="en-US" smtClean="0"/>
              <a:t>4/13/2017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60BC5F-07B1-4116-88D2-1126C8C4B90B}" type="slidenum">
              <a:rPr lang="en-US" smtClean="0"/>
              <a:t>‹#›</a:t>
            </a:fld>
            <a:endParaRPr lang="en-US"/>
          </a:p>
        </p:txBody>
      </p:sp>
    </p:spTree>
    <p:extLst>
      <p:ext uri="{BB962C8B-B14F-4D97-AF65-F5344CB8AC3E}">
        <p14:creationId xmlns:p14="http://schemas.microsoft.com/office/powerpoint/2010/main" val="3288138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0F8B52-FBB4-4397-9F5D-525CFD45C9E4}" type="datetimeFigureOut">
              <a:rPr lang="en-US" smtClean="0"/>
              <a:t>4/13/2017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60BC5F-07B1-4116-88D2-1126C8C4B90B}" type="slidenum">
              <a:rPr lang="en-US" smtClean="0"/>
              <a:t>‹#›</a:t>
            </a:fld>
            <a:endParaRPr lang="en-US"/>
          </a:p>
        </p:txBody>
      </p:sp>
    </p:spTree>
    <p:extLst>
      <p:ext uri="{BB962C8B-B14F-4D97-AF65-F5344CB8AC3E}">
        <p14:creationId xmlns:p14="http://schemas.microsoft.com/office/powerpoint/2010/main" val="3048087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B0F8B52-FBB4-4397-9F5D-525CFD45C9E4}" type="datetimeFigureOut">
              <a:rPr lang="en-US" smtClean="0"/>
              <a:t>4/13/2017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60BC5F-07B1-4116-88D2-1126C8C4B90B}" type="slidenum">
              <a:rPr lang="en-US" smtClean="0"/>
              <a:t>‹#›</a:t>
            </a:fld>
            <a:endParaRPr lang="en-US"/>
          </a:p>
        </p:txBody>
      </p:sp>
    </p:spTree>
    <p:extLst>
      <p:ext uri="{BB962C8B-B14F-4D97-AF65-F5344CB8AC3E}">
        <p14:creationId xmlns:p14="http://schemas.microsoft.com/office/powerpoint/2010/main" val="340716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B0F8B52-FBB4-4397-9F5D-525CFD45C9E4}" type="datetimeFigureOut">
              <a:rPr lang="en-US" smtClean="0"/>
              <a:t>4/13/2017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60BC5F-07B1-4116-88D2-1126C8C4B90B}" type="slidenum">
              <a:rPr lang="en-US" smtClean="0"/>
              <a:t>‹#›</a:t>
            </a:fld>
            <a:endParaRPr lang="en-US"/>
          </a:p>
        </p:txBody>
      </p:sp>
    </p:spTree>
    <p:extLst>
      <p:ext uri="{BB962C8B-B14F-4D97-AF65-F5344CB8AC3E}">
        <p14:creationId xmlns:p14="http://schemas.microsoft.com/office/powerpoint/2010/main" val="2291005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0F8B52-FBB4-4397-9F5D-525CFD45C9E4}" type="datetimeFigureOut">
              <a:rPr lang="en-US" smtClean="0"/>
              <a:t>4/13/2017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60BC5F-07B1-4116-88D2-1126C8C4B90B}" type="slidenum">
              <a:rPr lang="en-US" smtClean="0"/>
              <a:t>‹#›</a:t>
            </a:fld>
            <a:endParaRPr lang="en-US"/>
          </a:p>
        </p:txBody>
      </p:sp>
    </p:spTree>
    <p:extLst>
      <p:ext uri="{BB962C8B-B14F-4D97-AF65-F5344CB8AC3E}">
        <p14:creationId xmlns:p14="http://schemas.microsoft.com/office/powerpoint/2010/main" val="26496012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gpo.gov/fdsys/pkg/FR-2016-10-04/pdf/2016-23503.pdf"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CMS Reform of Requirements for LTC Facilities 11/2016</a:t>
            </a:r>
          </a:p>
        </p:txBody>
      </p:sp>
      <p:sp>
        <p:nvSpPr>
          <p:cNvPr id="3" name="Subtitle 2"/>
          <p:cNvSpPr>
            <a:spLocks noGrp="1"/>
          </p:cNvSpPr>
          <p:nvPr>
            <p:ph type="subTitle" idx="1"/>
          </p:nvPr>
        </p:nvSpPr>
        <p:spPr/>
        <p:txBody>
          <a:bodyPr>
            <a:normAutofit/>
          </a:bodyPr>
          <a:lstStyle/>
          <a:p>
            <a:r>
              <a:rPr lang="en-US" dirty="0"/>
              <a:t>Presented by:  Cindy Bradshaw MS, ACC</a:t>
            </a:r>
          </a:p>
        </p:txBody>
      </p:sp>
    </p:spTree>
    <p:extLst>
      <p:ext uri="{BB962C8B-B14F-4D97-AF65-F5344CB8AC3E}">
        <p14:creationId xmlns:p14="http://schemas.microsoft.com/office/powerpoint/2010/main" val="412984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Behavioral Health</a:t>
            </a:r>
          </a:p>
        </p:txBody>
      </p:sp>
      <p:sp>
        <p:nvSpPr>
          <p:cNvPr id="3" name="Content Placeholder 2"/>
          <p:cNvSpPr>
            <a:spLocks noGrp="1"/>
          </p:cNvSpPr>
          <p:nvPr>
            <p:ph idx="1"/>
          </p:nvPr>
        </p:nvSpPr>
        <p:spPr/>
        <p:txBody>
          <a:bodyPr/>
          <a:lstStyle/>
          <a:p>
            <a:pPr marL="0" indent="0">
              <a:buNone/>
            </a:pPr>
            <a:r>
              <a:rPr lang="en-US" dirty="0"/>
              <a:t>On March 29, 2012, CMS launched an initiative aimed at improving behavioral healthcare and safeguarding LTC facility residents from the use of unnecessary antipsychotic medications, the National Partnership to Improve Dementia Care in Nursing Homes. As part of the initiative, CMS has developed a national action plan that uses a multidimensional approach including public reporting, raising public awareness, regulatory oversight, and technical assistance/training and research. This plan is targeted at enhancing person-centered care for LTC facility residents, particularly those with dementia-related behaviors</a:t>
            </a:r>
          </a:p>
          <a:p>
            <a:endParaRPr lang="en-US" dirty="0"/>
          </a:p>
        </p:txBody>
      </p:sp>
      <p:sp>
        <p:nvSpPr>
          <p:cNvPr id="4" name="Arrow: Down 3"/>
          <p:cNvSpPr/>
          <p:nvPr/>
        </p:nvSpPr>
        <p:spPr>
          <a:xfrm>
            <a:off x="1722783" y="954157"/>
            <a:ext cx="45719" cy="4571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Behavioral Health</a:t>
            </a:r>
          </a:p>
        </p:txBody>
      </p:sp>
    </p:spTree>
    <p:extLst>
      <p:ext uri="{BB962C8B-B14F-4D97-AF65-F5344CB8AC3E}">
        <p14:creationId xmlns:p14="http://schemas.microsoft.com/office/powerpoint/2010/main" val="2971774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*Trauma-Informed Care</a:t>
            </a:r>
            <a:br>
              <a:rPr lang="en-US" dirty="0"/>
            </a:b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HHS has also undertaken broad-based activities to support Americans that have specific needs to be considered in delivering health care and other services. Activities include raising awareness about the special care needs of trauma survivors, including a targeted effort to support the needs of Holocaust survivors living in the United States. Trauma survivors, including veterans, survivors of large-scale natural and human-caused disasters, Holocaust survivors and survivors of abuse, are among those who may be residents of long-term care facilities. For these individuals, the utilization of trauma-informed approaches is an essential part of person-centered care. Person-centered care that reflects the principles set forth in SAMSHA’s “Concept of Trauma and Guidance for a Trauma-Informed Approach,”</a:t>
            </a:r>
          </a:p>
          <a:p>
            <a:endParaRPr lang="en-US" dirty="0"/>
          </a:p>
        </p:txBody>
      </p:sp>
    </p:spTree>
    <p:extLst>
      <p:ext uri="{BB962C8B-B14F-4D97-AF65-F5344CB8AC3E}">
        <p14:creationId xmlns:p14="http://schemas.microsoft.com/office/powerpoint/2010/main" val="28229662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Definitions </a:t>
            </a:r>
            <a:r>
              <a:rPr lang="en-US" dirty="0"/>
              <a:t>(§483.5)</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r>
              <a:rPr lang="en-US" dirty="0"/>
              <a:t>Current regulations at §483.5 provide definitions for terms commonly used in the LTC requirements. We proposed to revise some of the existing terms for clarity and define new terms that we believe are widely used within the LTC setting, and that we believe will add value to the LTC requirements while promoting resident choice and safety.</a:t>
            </a:r>
          </a:p>
          <a:p>
            <a:r>
              <a:rPr lang="en-US" dirty="0"/>
              <a:t>“We also proposed to define the term “resident representative” broadly to include both an individual of the resident’s choice who has access to information and participates in healthcare discussions as well as personal representative with legal standing, such as a power of attorney for healthcare, legal guardian, or health care surrogate or proxy appointed in accordance with state law to act in whole or in part on the resident’s behalf. We also noted that the same-sex spouse of a resident would be afforded treatment equal to that afforded to an opposite-sex spouse if the marriage was valid in the jurisdiction in which it was celebrated. In addition, we proposed to add a definition 45 of “person-centered care” to be defined as focusing on the resident as the locus of control and supporting the resident in making their own choices and having control over their daily lives.</a:t>
            </a:r>
          </a:p>
        </p:txBody>
      </p:sp>
    </p:spTree>
    <p:extLst>
      <p:ext uri="{BB962C8B-B14F-4D97-AF65-F5344CB8AC3E}">
        <p14:creationId xmlns:p14="http://schemas.microsoft.com/office/powerpoint/2010/main" val="15836165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With regard to resident/family groups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a:t>Current wording - supports the intent of the proposed language that requires nursing facilities to provide a resident or family group</a:t>
            </a:r>
            <a:r>
              <a:rPr lang="en-US" b="1" dirty="0"/>
              <a:t>, </a:t>
            </a:r>
            <a:r>
              <a:rPr lang="en-US" b="1" u="sng" dirty="0"/>
              <a:t>if one exists</a:t>
            </a:r>
            <a:r>
              <a:rPr lang="en-US" dirty="0"/>
              <a:t> with private space – some suggestions that; There is no requirement for a facility to have a resident or family group if the residents or their representatives do not want one. However, if interest does exist, the facility should support the formation of such a group, as required by this section.</a:t>
            </a:r>
          </a:p>
          <a:p>
            <a:pPr marL="0" lvl="0" indent="0">
              <a:buNone/>
            </a:pPr>
            <a:r>
              <a:rPr lang="en-US" dirty="0"/>
              <a:t>Friends be added to the wording, that facilities be required to hold such groups, that time frames be assigned to grievances – </a:t>
            </a:r>
            <a:r>
              <a:rPr lang="en-US" b="1" dirty="0"/>
              <a:t>NO changes</a:t>
            </a:r>
            <a:r>
              <a:rPr lang="en-US" dirty="0"/>
              <a:t> – simply clarified to commenter’s</a:t>
            </a:r>
          </a:p>
          <a:p>
            <a:pPr marL="0" indent="0">
              <a:buNone/>
            </a:pPr>
            <a:r>
              <a:rPr lang="en-US" dirty="0"/>
              <a:t>We have added a new §483.10(f)(5)(</a:t>
            </a:r>
            <a:r>
              <a:rPr lang="en-US" dirty="0" err="1"/>
              <a:t>i</a:t>
            </a:r>
            <a:r>
              <a:rPr lang="en-US" dirty="0"/>
              <a:t>) to specify that a facility must take </a:t>
            </a:r>
            <a:r>
              <a:rPr lang="en-US" b="1" dirty="0"/>
              <a:t>reasonable steps, with the approval of the group, to make residents and family members aware of upcoming meetings</a:t>
            </a:r>
            <a:r>
              <a:rPr lang="en-US" dirty="0"/>
              <a:t> in a timely manner.</a:t>
            </a:r>
          </a:p>
          <a:p>
            <a:pPr marL="0" indent="0">
              <a:buNone/>
            </a:pPr>
            <a:r>
              <a:rPr lang="en-US" dirty="0"/>
              <a:t> We have added “</a:t>
            </a:r>
            <a:r>
              <a:rPr lang="en-US" b="1" dirty="0"/>
              <a:t>or other guests</a:t>
            </a:r>
            <a:r>
              <a:rPr lang="en-US" dirty="0"/>
              <a:t>” to the list of individuals who may only attend a resident or family group meeting at the group’s invitation at finalized §483.10(f)(5)(ii)</a:t>
            </a:r>
          </a:p>
          <a:p>
            <a:endParaRPr lang="en-US" dirty="0"/>
          </a:p>
        </p:txBody>
      </p:sp>
    </p:spTree>
    <p:extLst>
      <p:ext uri="{BB962C8B-B14F-4D97-AF65-F5344CB8AC3E}">
        <p14:creationId xmlns:p14="http://schemas.microsoft.com/office/powerpoint/2010/main" val="28566100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With regard to activities outside the facility</a:t>
            </a:r>
            <a:endParaRPr lang="en-US" dirty="0"/>
          </a:p>
        </p:txBody>
      </p:sp>
      <p:sp>
        <p:nvSpPr>
          <p:cNvPr id="3" name="Content Placeholder 2"/>
          <p:cNvSpPr>
            <a:spLocks noGrp="1"/>
          </p:cNvSpPr>
          <p:nvPr>
            <p:ph idx="1"/>
          </p:nvPr>
        </p:nvSpPr>
        <p:spPr/>
        <p:txBody>
          <a:bodyPr/>
          <a:lstStyle/>
          <a:p>
            <a:pPr marL="0" indent="0">
              <a:buNone/>
            </a:pPr>
            <a:r>
              <a:rPr lang="en-US" dirty="0"/>
              <a:t>Not all patients/residents are realistically able to participate in activities outside the facility. “Some residents may not, realistically, be able to participate in activities outside the facility. However, many may be able to do so, particularly with family or other assistance or planning. The facility has a responsibility to promote and facilitate resident self determination, rather than act as a hindrance or barrier. At the same time, we recognize that there may be safety and security concerns with unfettered access to outside spaces and in and out of the facility. These competing interests must be balanced, taking into consideration the needs and preferences of residents in the facility” – NO CHANGE</a:t>
            </a:r>
          </a:p>
        </p:txBody>
      </p:sp>
    </p:spTree>
    <p:extLst>
      <p:ext uri="{BB962C8B-B14F-4D97-AF65-F5344CB8AC3E}">
        <p14:creationId xmlns:p14="http://schemas.microsoft.com/office/powerpoint/2010/main" val="35191427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With regard to internet</a:t>
            </a:r>
            <a:endParaRPr lang="en-US" dirty="0"/>
          </a:p>
        </p:txBody>
      </p:sp>
      <p:sp>
        <p:nvSpPr>
          <p:cNvPr id="3" name="Content Placeholder 2"/>
          <p:cNvSpPr>
            <a:spLocks noGrp="1"/>
          </p:cNvSpPr>
          <p:nvPr>
            <p:ph idx="1"/>
          </p:nvPr>
        </p:nvSpPr>
        <p:spPr/>
        <p:txBody>
          <a:bodyPr/>
          <a:lstStyle/>
          <a:p>
            <a:pPr marL="0" indent="0">
              <a:buNone/>
            </a:pPr>
            <a:r>
              <a:rPr lang="en-US" dirty="0"/>
              <a:t>“The resident has the right to have reasonable access to and privacy in their use of electronic communications such as email and video communications and for internet research. “We have added language to that effect at finalized §483.10(g)(9)(iii). We acknowledge that for devices provided for the community, advance planning may be required. Further, one resident’s use of video communications must not infringe upon the rights of other residents These were considerations when we used the term “reasonable access.”</a:t>
            </a:r>
          </a:p>
        </p:txBody>
      </p:sp>
    </p:spTree>
    <p:extLst>
      <p:ext uri="{BB962C8B-B14F-4D97-AF65-F5344CB8AC3E}">
        <p14:creationId xmlns:p14="http://schemas.microsoft.com/office/powerpoint/2010/main" val="41098001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Comprehensive Person-Centered Care Planning</a:t>
            </a:r>
            <a:endParaRPr lang="en-US" dirty="0"/>
          </a:p>
        </p:txBody>
      </p:sp>
      <p:sp>
        <p:nvSpPr>
          <p:cNvPr id="3" name="Content Placeholder 2"/>
          <p:cNvSpPr>
            <a:spLocks noGrp="1"/>
          </p:cNvSpPr>
          <p:nvPr>
            <p:ph idx="1"/>
          </p:nvPr>
        </p:nvSpPr>
        <p:spPr/>
        <p:txBody>
          <a:bodyPr/>
          <a:lstStyle/>
          <a:p>
            <a:pPr marL="0" indent="0">
              <a:buNone/>
            </a:pPr>
            <a:r>
              <a:rPr lang="en-US" dirty="0"/>
              <a:t>We proposed to revise this section to clarify that the assessment is not merely for the purpose of understanding a resident needs, but also to understand </a:t>
            </a:r>
            <a:r>
              <a:rPr lang="en-US" b="1" dirty="0"/>
              <a:t>their strengths, goals, life history, and preference</a:t>
            </a:r>
          </a:p>
          <a:p>
            <a:pPr marL="0" indent="0">
              <a:buNone/>
            </a:pPr>
            <a:endParaRPr lang="en-US" dirty="0"/>
          </a:p>
          <a:p>
            <a:pPr marL="0" indent="0">
              <a:buNone/>
            </a:pPr>
            <a:r>
              <a:rPr lang="en-US" dirty="0"/>
              <a:t>In addition, </a:t>
            </a:r>
            <a:r>
              <a:rPr lang="en-US" b="1" dirty="0"/>
              <a:t>new Section GG of the MDS</a:t>
            </a:r>
            <a:r>
              <a:rPr lang="en-US" dirty="0"/>
              <a:t> addresses a resident’s goals related to function and has a person-centered focus on items such as pain. We understand that the MDS is an evolving assessment tool, and we will consider the feedback from commenters for possible efforts to improve the assessment in the future.</a:t>
            </a:r>
          </a:p>
          <a:p>
            <a:endParaRPr lang="en-US" dirty="0"/>
          </a:p>
        </p:txBody>
      </p:sp>
    </p:spTree>
    <p:extLst>
      <p:ext uri="{BB962C8B-B14F-4D97-AF65-F5344CB8AC3E}">
        <p14:creationId xmlns:p14="http://schemas.microsoft.com/office/powerpoint/2010/main" val="1499384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Comprehensive Person-Centered Care Planning</a:t>
            </a:r>
            <a:endParaRPr lang="en-US" dirty="0"/>
          </a:p>
        </p:txBody>
      </p:sp>
      <p:sp>
        <p:nvSpPr>
          <p:cNvPr id="3" name="Content Placeholder 2"/>
          <p:cNvSpPr>
            <a:spLocks noGrp="1"/>
          </p:cNvSpPr>
          <p:nvPr>
            <p:ph idx="1"/>
          </p:nvPr>
        </p:nvSpPr>
        <p:spPr/>
        <p:txBody>
          <a:bodyPr/>
          <a:lstStyle/>
          <a:p>
            <a:r>
              <a:rPr lang="en-US" dirty="0"/>
              <a:t>We proposed to add a new §483.21(a)(1) to the current care planning regulations </a:t>
            </a:r>
            <a:r>
              <a:rPr lang="en-US" b="1" dirty="0"/>
              <a:t>and require that facilities complete a baseline interim care plan for each resident upon their admission to the facility. We proposed to require that the baseline care plan be completed within 48 hours of a resident’s admission</a:t>
            </a:r>
            <a:r>
              <a:rPr lang="en-US" dirty="0"/>
              <a:t>. At §483.21(a)(1)(ii), we proposed to list the information that would, at a minimum, be necessary for inclusion in a baseline care plan, but would not limit the contents of the care plan to only this information. In the proposed rule, we indicated that information such as initial goals based on </a:t>
            </a:r>
            <a:r>
              <a:rPr lang="en-US" b="1" dirty="0"/>
              <a:t>admission orders, physician orders, dietary orders, therapy services, social services,</a:t>
            </a:r>
            <a:r>
              <a:rPr lang="en-US" dirty="0"/>
              <a:t> </a:t>
            </a:r>
          </a:p>
        </p:txBody>
      </p:sp>
    </p:spTree>
    <p:extLst>
      <p:ext uri="{BB962C8B-B14F-4D97-AF65-F5344CB8AC3E}">
        <p14:creationId xmlns:p14="http://schemas.microsoft.com/office/powerpoint/2010/main" val="40399758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Comprehensive Person-Centered Care Planning</a:t>
            </a:r>
            <a:endParaRPr lang="en-US" dirty="0"/>
          </a:p>
        </p:txBody>
      </p:sp>
      <p:sp>
        <p:nvSpPr>
          <p:cNvPr id="3" name="Content Placeholder 2"/>
          <p:cNvSpPr>
            <a:spLocks noGrp="1"/>
          </p:cNvSpPr>
          <p:nvPr>
            <p:ph idx="1"/>
          </p:nvPr>
        </p:nvSpPr>
        <p:spPr/>
        <p:txBody>
          <a:bodyPr>
            <a:normAutofit fontScale="92500" lnSpcReduction="20000"/>
          </a:bodyPr>
          <a:lstStyle/>
          <a:p>
            <a:r>
              <a:rPr lang="en-US" dirty="0"/>
              <a:t>we proposed to allow facilities to complete a comprehensive care plan instead of completing both a baseline care plan and then a comprehensive care plan. In this circumstance, the comprehensive care plan would be completed within 48 hours of admission</a:t>
            </a:r>
          </a:p>
          <a:p>
            <a:r>
              <a:rPr lang="en-US" dirty="0"/>
              <a:t>Under current §483.20(k)(2)(ii), the attending physician, a registered nurse with responsibility for the resident, other appropriate staff in disciplines as determined by the resident’s needs, and to the extent possible the resident or the resident’s family/legal representative are all required to participate in the IDT. We proposed to add the term “</a:t>
            </a:r>
            <a:r>
              <a:rPr lang="en-US" b="1" dirty="0"/>
              <a:t>other appropriate staff</a:t>
            </a:r>
            <a:r>
              <a:rPr lang="en-US" dirty="0"/>
              <a:t>”, which should be determined based on the specific needs of the resident or at the request of the resident. </a:t>
            </a:r>
            <a:r>
              <a:rPr lang="en-US" b="1" dirty="0"/>
              <a:t>We proposed to also explicitly require a NA with responsibility for the resident, an appropriate member of the food and nutrition services staff, and a social worker (removed during FINAL ruling) </a:t>
            </a:r>
            <a:r>
              <a:rPr lang="en-US" dirty="0"/>
              <a:t>to be a part of the IDT.</a:t>
            </a:r>
          </a:p>
          <a:p>
            <a:endParaRPr lang="en-US" dirty="0"/>
          </a:p>
        </p:txBody>
      </p:sp>
    </p:spTree>
    <p:extLst>
      <p:ext uri="{BB962C8B-B14F-4D97-AF65-F5344CB8AC3E}">
        <p14:creationId xmlns:p14="http://schemas.microsoft.com/office/powerpoint/2010/main" val="15800659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Comprehensive Person-Centered Care Planning</a:t>
            </a:r>
            <a:endParaRPr lang="en-US" dirty="0"/>
          </a:p>
        </p:txBody>
      </p:sp>
      <p:sp>
        <p:nvSpPr>
          <p:cNvPr id="3" name="Content Placeholder 2"/>
          <p:cNvSpPr>
            <a:spLocks noGrp="1"/>
          </p:cNvSpPr>
          <p:nvPr>
            <p:ph idx="1"/>
          </p:nvPr>
        </p:nvSpPr>
        <p:spPr/>
        <p:txBody>
          <a:bodyPr>
            <a:normAutofit fontScale="85000" lnSpcReduction="20000"/>
          </a:bodyPr>
          <a:lstStyle/>
          <a:p>
            <a:r>
              <a:rPr lang="en-US" b="1" dirty="0"/>
              <a:t>The purpose of the baseline care plan is to serve as an interim care plan</a:t>
            </a:r>
            <a:r>
              <a:rPr lang="en-US" dirty="0"/>
              <a:t> within the initial period of residency to avoid poor quality care and reduce the risk of hospital readmission as a result of missing information</a:t>
            </a:r>
          </a:p>
          <a:p>
            <a:r>
              <a:rPr lang="en-US" b="1" dirty="0"/>
              <a:t>We do not require that any of the members of the IDT participate in person.</a:t>
            </a:r>
            <a:r>
              <a:rPr lang="en-US" dirty="0"/>
              <a:t> Facilities have the flexibility to determine how to hold IDT meetings whether in person or by conference call. The facility may determine that participation by the nursing assistant or any member, may be best met through email participation or written notes</a:t>
            </a:r>
          </a:p>
          <a:p>
            <a:r>
              <a:rPr lang="en-US" b="1" dirty="0"/>
              <a:t>Activities on the IDT</a:t>
            </a:r>
            <a:r>
              <a:rPr lang="en-US" dirty="0"/>
              <a:t> -commenter suggested that an activity professional should also be required to participate in the IDT and that many activity professionals are already a part of the resident assessment and the IDT. Similarly, the activity professional is not precluded from participating on the IDT if it is determined to be necessary for a particular resident, even though 208 they are not specifically listed at §483.21(2)(ii). Those facilities that currently involve the activity professional may continue to include these individuals.</a:t>
            </a:r>
          </a:p>
          <a:p>
            <a:endParaRPr lang="en-US" dirty="0"/>
          </a:p>
        </p:txBody>
      </p:sp>
    </p:spTree>
    <p:extLst>
      <p:ext uri="{BB962C8B-B14F-4D97-AF65-F5344CB8AC3E}">
        <p14:creationId xmlns:p14="http://schemas.microsoft.com/office/powerpoint/2010/main" val="34115785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Federal Regulations for LTC</a:t>
            </a:r>
          </a:p>
        </p:txBody>
      </p:sp>
      <p:sp>
        <p:nvSpPr>
          <p:cNvPr id="3" name="Content Placeholder 2"/>
          <p:cNvSpPr>
            <a:spLocks noGrp="1"/>
          </p:cNvSpPr>
          <p:nvPr>
            <p:ph idx="1"/>
          </p:nvPr>
        </p:nvSpPr>
        <p:spPr/>
        <p:txBody>
          <a:bodyPr>
            <a:normAutofit fontScale="92500"/>
          </a:bodyPr>
          <a:lstStyle/>
          <a:p>
            <a:r>
              <a:rPr lang="en-US" dirty="0"/>
              <a:t>Were first published in the Federal Register on February 2, 1989 (54 FR 5316). These regulations have been revised and added to since that time, principally as a result of legislation or a need to address a specific issue. However, they have not been comprehensively reviewed and updated since 1991 despite substantial changes in service delivery in this setting.</a:t>
            </a:r>
          </a:p>
          <a:p>
            <a:r>
              <a:rPr lang="en-US" dirty="0"/>
              <a:t>Significant innovations in resident care and quality assessment practices have emerged. In addition, the population of LTC facilities has changed, and has become more diverse and more clinically complex. Over the last two to three decades, extensive, evidence-based research has been conducted and has enhanced our knowledge about </a:t>
            </a:r>
            <a:r>
              <a:rPr lang="en-US" i="1" dirty="0"/>
              <a:t>resident safety</a:t>
            </a:r>
            <a:r>
              <a:rPr lang="en-US" dirty="0"/>
              <a:t>, </a:t>
            </a:r>
            <a:r>
              <a:rPr lang="en-US" u="sng" dirty="0"/>
              <a:t>health outcomes</a:t>
            </a:r>
            <a:r>
              <a:rPr lang="en-US" dirty="0"/>
              <a:t>, </a:t>
            </a:r>
            <a:r>
              <a:rPr lang="en-US" i="1" dirty="0"/>
              <a:t>individual choice</a:t>
            </a:r>
            <a:r>
              <a:rPr lang="en-US" dirty="0"/>
              <a:t>, and </a:t>
            </a:r>
            <a:r>
              <a:rPr lang="en-US" u="sng" dirty="0"/>
              <a:t>quality assurance</a:t>
            </a:r>
            <a:r>
              <a:rPr lang="en-US" dirty="0"/>
              <a:t> and performance improvement.</a:t>
            </a:r>
          </a:p>
        </p:txBody>
      </p:sp>
    </p:spTree>
    <p:extLst>
      <p:ext uri="{BB962C8B-B14F-4D97-AF65-F5344CB8AC3E}">
        <p14:creationId xmlns:p14="http://schemas.microsoft.com/office/powerpoint/2010/main" val="6675172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Quality of Care and Quality of Life (§483.25)</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r>
              <a:rPr lang="en-US" b="1" dirty="0"/>
              <a:t>Commenters recommended</a:t>
            </a:r>
            <a:r>
              <a:rPr lang="en-US" dirty="0"/>
              <a:t> that we add board certified music therapist to the list of qualified professions who could serve as an activities program director stating that the educational requirements for a music therapist prepare them to become excellent activities directors. Others suggested that an individual with a Master’s degree in gerontology or aging studies, or other degree-based qualifications, be added to the list of qualified professionals who could serve as an activities program director. Some commenters did not want us to change the requirements, fearing that this would eliminate qualified candidates.  Some commenters wanted to ensure that we did not change the requirements to specify a specific recognized accrediting body, while others suggested specifying a specific recognized accrediting body</a:t>
            </a:r>
          </a:p>
          <a:p>
            <a:endParaRPr lang="en-US" sz="2600" dirty="0"/>
          </a:p>
          <a:p>
            <a:pPr marL="0" indent="0">
              <a:buNone/>
            </a:pPr>
            <a:r>
              <a:rPr lang="en-US" i="1" dirty="0"/>
              <a:t>“We thank all the commenters for responding to our solicitation of comments regarding whether the requirements for the director of the activities program remain appropriate and what should serve as minimum requirements for this position. We have reviewed all of the comments and believe we need additional time to further evaluate the many suggestions we received. We are not making any changes at this time.”</a:t>
            </a:r>
          </a:p>
          <a:p>
            <a:endParaRPr lang="en-US" dirty="0"/>
          </a:p>
        </p:txBody>
      </p:sp>
    </p:spTree>
    <p:extLst>
      <p:ext uri="{BB962C8B-B14F-4D97-AF65-F5344CB8AC3E}">
        <p14:creationId xmlns:p14="http://schemas.microsoft.com/office/powerpoint/2010/main" val="40665206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Nutrition </a:t>
            </a:r>
            <a:endParaRPr lang="en-US" dirty="0"/>
          </a:p>
        </p:txBody>
      </p:sp>
      <p:sp>
        <p:nvSpPr>
          <p:cNvPr id="3" name="Content Placeholder 2"/>
          <p:cNvSpPr>
            <a:spLocks noGrp="1"/>
          </p:cNvSpPr>
          <p:nvPr>
            <p:ph idx="1"/>
          </p:nvPr>
        </p:nvSpPr>
        <p:spPr/>
        <p:txBody>
          <a:bodyPr/>
          <a:lstStyle/>
          <a:p>
            <a:pPr marL="0" indent="0">
              <a:buNone/>
            </a:pPr>
            <a:r>
              <a:rPr lang="en-US" sz="4000" b="1" dirty="0"/>
              <a:t>Religious preferences</a:t>
            </a:r>
            <a:r>
              <a:rPr lang="en-US" sz="4000" dirty="0"/>
              <a:t> -This requirement does not mandate that every facility be able to provide every possible religious, cultural, or ethnic diet. However, a facility should consider these factors with respect to the population it serves, as well as input from residents and resident groups, when developing its menus.</a:t>
            </a:r>
          </a:p>
          <a:p>
            <a:endParaRPr lang="en-US" dirty="0"/>
          </a:p>
        </p:txBody>
      </p:sp>
    </p:spTree>
    <p:extLst>
      <p:ext uri="{BB962C8B-B14F-4D97-AF65-F5344CB8AC3E}">
        <p14:creationId xmlns:p14="http://schemas.microsoft.com/office/powerpoint/2010/main" val="12180675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Nutrition </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a:t>Approved sources</a:t>
            </a:r>
            <a:r>
              <a:rPr lang="en-US" dirty="0"/>
              <a:t> - We proposed to clarify in new §483.60(</a:t>
            </a:r>
            <a:r>
              <a:rPr lang="en-US" dirty="0" err="1"/>
              <a:t>i</a:t>
            </a:r>
            <a:r>
              <a:rPr lang="en-US" dirty="0"/>
              <a:t>)(1)(</a:t>
            </a:r>
            <a:r>
              <a:rPr lang="en-US" dirty="0" err="1"/>
              <a:t>i</a:t>
            </a:r>
            <a:r>
              <a:rPr lang="en-US" dirty="0"/>
              <a:t>) that facilities could procure food directly from local producers, farmers or growers, in accordance with state and local laws or regulations. We further proposed to clarify in new §483.60(</a:t>
            </a:r>
            <a:r>
              <a:rPr lang="en-US" dirty="0" err="1"/>
              <a:t>i</a:t>
            </a:r>
            <a:r>
              <a:rPr lang="en-US" dirty="0"/>
              <a:t>)(1)(ii) that this provision would not prohibit or prevent facilities from using produce grown in facility gardens, subject to compliance with applicable safe growing and handling practices, such as the use of pesticides in accordance with manufacturers’ instructions. Consistent with §483.70(b), we proposed to specify in §483.60(</a:t>
            </a:r>
            <a:r>
              <a:rPr lang="en-US" dirty="0" err="1"/>
              <a:t>i</a:t>
            </a:r>
            <a:r>
              <a:rPr lang="en-US" dirty="0"/>
              <a:t>)(2) that facilities would be required to store, prepare, distribute, and serve food in accordance with professional standards for food service safety. We proposed to add a new §483.60(</a:t>
            </a:r>
            <a:r>
              <a:rPr lang="en-US" dirty="0" err="1"/>
              <a:t>i</a:t>
            </a:r>
            <a:r>
              <a:rPr lang="en-US" dirty="0"/>
              <a:t>)(3) to require a facility to have a policy in place regarding use and storage of foods brought to residents by visitors to ensure safe and sanitary handling</a:t>
            </a:r>
          </a:p>
          <a:p>
            <a:endParaRPr lang="en-US" dirty="0"/>
          </a:p>
        </p:txBody>
      </p:sp>
    </p:spTree>
    <p:extLst>
      <p:ext uri="{BB962C8B-B14F-4D97-AF65-F5344CB8AC3E}">
        <p14:creationId xmlns:p14="http://schemas.microsoft.com/office/powerpoint/2010/main" val="6305996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 lines…..</a:t>
            </a:r>
          </a:p>
        </p:txBody>
      </p:sp>
      <p:sp>
        <p:nvSpPr>
          <p:cNvPr id="3" name="Content Placeholder 2"/>
          <p:cNvSpPr>
            <a:spLocks noGrp="1"/>
          </p:cNvSpPr>
          <p:nvPr>
            <p:ph idx="1"/>
          </p:nvPr>
        </p:nvSpPr>
        <p:spPr/>
        <p:txBody>
          <a:bodyPr/>
          <a:lstStyle/>
          <a:p>
            <a:pPr marL="0" indent="0">
              <a:buNone/>
            </a:pPr>
            <a:r>
              <a:rPr lang="en-US" b="1" dirty="0"/>
              <a:t>Implementation date</a:t>
            </a:r>
            <a:r>
              <a:rPr lang="en-US" dirty="0"/>
              <a:t>: The regulations included in Phase 1 must be implemented by November 28, 2016. The regulations included in Phase 2 must be implemented by November 28, 2017. The regulations included in Phase 3 must be implemented by November 28, 2019</a:t>
            </a:r>
          </a:p>
          <a:p>
            <a:endParaRPr lang="en-US" dirty="0"/>
          </a:p>
          <a:p>
            <a:pPr marL="0" indent="0">
              <a:buNone/>
            </a:pPr>
            <a:r>
              <a:rPr lang="en-US" dirty="0"/>
              <a:t>See complete document  - </a:t>
            </a:r>
            <a:r>
              <a:rPr lang="en-US" u="sng" dirty="0">
                <a:hlinkClick r:id="rId3"/>
              </a:rPr>
              <a:t>https://www.gpo.gov/fdsys/pkg/FR-2016-10-04/pdf/2016-23503.pdf</a:t>
            </a:r>
            <a:endParaRPr lang="en-US" dirty="0"/>
          </a:p>
          <a:p>
            <a:endParaRPr lang="en-US" dirty="0"/>
          </a:p>
        </p:txBody>
      </p:sp>
    </p:spTree>
    <p:extLst>
      <p:ext uri="{BB962C8B-B14F-4D97-AF65-F5344CB8AC3E}">
        <p14:creationId xmlns:p14="http://schemas.microsoft.com/office/powerpoint/2010/main" val="1506404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7895" y="556591"/>
            <a:ext cx="10614991" cy="4739439"/>
          </a:xfrm>
          <a:prstGeom prst="rect">
            <a:avLst/>
          </a:prstGeom>
        </p:spPr>
        <p:txBody>
          <a:bodyPr wrap="square">
            <a:spAutoFit/>
          </a:bodyPr>
          <a:lstStyle/>
          <a:p>
            <a:pPr marL="457200" marR="0">
              <a:lnSpc>
                <a:spcPct val="115000"/>
              </a:lnSpc>
              <a:spcBef>
                <a:spcPts val="0"/>
              </a:spcBef>
              <a:spcAft>
                <a:spcPts val="1000"/>
              </a:spcAft>
            </a:pPr>
            <a:r>
              <a:rPr lang="en-US" sz="2400" dirty="0">
                <a:latin typeface="Calibri" panose="020F0502020204030204" pitchFamily="34" charset="0"/>
                <a:ea typeface="Calibri" panose="020F0502020204030204" pitchFamily="34" charset="0"/>
                <a:cs typeface="Times New Roman" panose="02020603050405020304" pitchFamily="18" charset="0"/>
              </a:rPr>
              <a:t>“Therefore, we reviewed regulations in an effort to improve the quality of life, care, and services in LTC facilities, optimize resident safety, reflect current professional standards, and improve the logical flow of the regulations. </a:t>
            </a:r>
            <a:r>
              <a:rPr lang="en-US" sz="2400" u="sng" dirty="0">
                <a:latin typeface="Calibri" panose="020F0502020204030204" pitchFamily="34" charset="0"/>
                <a:ea typeface="Calibri" panose="020F0502020204030204" pitchFamily="34" charset="0"/>
                <a:cs typeface="Times New Roman" panose="02020603050405020304" pitchFamily="18" charset="0"/>
              </a:rPr>
              <a:t>Specifically</a:t>
            </a:r>
            <a:r>
              <a:rPr lang="en-US" sz="2400" dirty="0">
                <a:latin typeface="Calibri" panose="020F0502020204030204" pitchFamily="34" charset="0"/>
                <a:ea typeface="Calibri" panose="020F0502020204030204" pitchFamily="34" charset="0"/>
                <a:cs typeface="Times New Roman" panose="02020603050405020304" pitchFamily="18" charset="0"/>
              </a:rPr>
              <a:t>, we are </a:t>
            </a:r>
            <a:r>
              <a:rPr lang="en-US" sz="2400" i="1" dirty="0">
                <a:latin typeface="Calibri" panose="020F0502020204030204" pitchFamily="34" charset="0"/>
                <a:ea typeface="Calibri" panose="020F0502020204030204" pitchFamily="34" charset="0"/>
                <a:cs typeface="Times New Roman" panose="02020603050405020304" pitchFamily="18" charset="0"/>
              </a:rPr>
              <a:t>adding new requirements where necessary</a:t>
            </a:r>
            <a:r>
              <a:rPr lang="en-US" sz="2400" dirty="0">
                <a:latin typeface="Calibri" panose="020F0502020204030204" pitchFamily="34" charset="0"/>
                <a:ea typeface="Calibri" panose="020F0502020204030204" pitchFamily="34" charset="0"/>
                <a:cs typeface="Times New Roman" panose="02020603050405020304" pitchFamily="18" charset="0"/>
              </a:rPr>
              <a:t>, eliminating duplicative or unnecessary provisions, and reorganizing the regulations as appropriate. Many of the revisions are aimed at aligning requirements with current clinical practice standards to improve resident safety along with the quality and effectiveness of care and services delivered to residents. Additionally, we believe that these revisions will eliminate or significantly reduce those instances where the requirements are duplicative, unnecessary, and/or burdensome.”</a:t>
            </a:r>
          </a:p>
        </p:txBody>
      </p:sp>
    </p:spTree>
    <p:extLst>
      <p:ext uri="{BB962C8B-B14F-4D97-AF65-F5344CB8AC3E}">
        <p14:creationId xmlns:p14="http://schemas.microsoft.com/office/powerpoint/2010/main" val="1691703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Resident rights</a:t>
            </a:r>
            <a:r>
              <a:rPr lang="en-US" dirty="0"/>
              <a:t> (§483.10) </a:t>
            </a:r>
            <a:r>
              <a:rPr lang="en-US" dirty="0">
                <a:sym typeface="Symbol" panose="05050102010706020507" pitchFamily="18" charset="2"/>
              </a:rPr>
              <a:t></a:t>
            </a:r>
            <a:r>
              <a:rPr lang="en-US" dirty="0"/>
              <a:t> </a:t>
            </a:r>
            <a:r>
              <a:rPr lang="en-US" b="1" dirty="0"/>
              <a:t>revised</a:t>
            </a:r>
            <a:br>
              <a:rPr lang="en-US" dirty="0"/>
            </a:br>
            <a:endParaRPr lang="en-US" dirty="0"/>
          </a:p>
        </p:txBody>
      </p:sp>
      <p:sp>
        <p:nvSpPr>
          <p:cNvPr id="3" name="Content Placeholder 2"/>
          <p:cNvSpPr>
            <a:spLocks noGrp="1"/>
          </p:cNvSpPr>
          <p:nvPr>
            <p:ph idx="1"/>
          </p:nvPr>
        </p:nvSpPr>
        <p:spPr/>
        <p:txBody>
          <a:bodyPr/>
          <a:lstStyle/>
          <a:p>
            <a:pPr marL="0" indent="0">
              <a:buNone/>
            </a:pPr>
            <a:r>
              <a:rPr lang="en-US" dirty="0"/>
              <a:t> </a:t>
            </a:r>
            <a:r>
              <a:rPr lang="en-US" sz="4000" dirty="0"/>
              <a:t>We are retaining all existing residents’ rights and updating the language and organization of the resident rights provisions to improve logical order and readability, clarify aspects of the regulation where necessary, and updating provisions to include advances such as electronic communications.</a:t>
            </a:r>
          </a:p>
          <a:p>
            <a:endParaRPr lang="en-US" dirty="0"/>
          </a:p>
        </p:txBody>
      </p:sp>
    </p:spTree>
    <p:extLst>
      <p:ext uri="{BB962C8B-B14F-4D97-AF65-F5344CB8AC3E}">
        <p14:creationId xmlns:p14="http://schemas.microsoft.com/office/powerpoint/2010/main" val="28676510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Comprehensive Person-Centered Care Planning (§483.21) *New Section</a:t>
            </a:r>
            <a:r>
              <a:rPr lang="en-US" dirty="0"/>
              <a:t>* </a:t>
            </a:r>
            <a:br>
              <a:rPr lang="en-US" dirty="0"/>
            </a:br>
            <a:endParaRPr lang="en-US" dirty="0"/>
          </a:p>
        </p:txBody>
      </p:sp>
      <p:sp>
        <p:nvSpPr>
          <p:cNvPr id="3" name="Content Placeholder 2"/>
          <p:cNvSpPr>
            <a:spLocks noGrp="1"/>
          </p:cNvSpPr>
          <p:nvPr>
            <p:ph idx="1"/>
          </p:nvPr>
        </p:nvSpPr>
        <p:spPr/>
        <p:txBody>
          <a:bodyPr>
            <a:normAutofit/>
          </a:bodyPr>
          <a:lstStyle/>
          <a:p>
            <a:pPr marL="0" indent="0">
              <a:buNone/>
            </a:pPr>
            <a:r>
              <a:rPr lang="en-US" dirty="0"/>
              <a:t>We are requiring facilities to develop and implement a baseline care plan for each resident, within 48 hours of their admission, which includes the instructions needed to provide effective and person-centered care that meets professional standards of quality care. </a:t>
            </a:r>
          </a:p>
          <a:p>
            <a:pPr marL="0" indent="0">
              <a:buNone/>
            </a:pPr>
            <a:endParaRPr lang="en-US" dirty="0">
              <a:sym typeface="Symbol" panose="05050102010706020507" pitchFamily="18" charset="2"/>
            </a:endParaRPr>
          </a:p>
          <a:p>
            <a:pPr marL="0" indent="0">
              <a:buNone/>
            </a:pPr>
            <a:r>
              <a:rPr lang="en-US" dirty="0"/>
              <a:t>We are adding a nurse aide and a member of the food and nutrition services staff to the required members of the interdisciplinary team that develops the comprehensive care plan</a:t>
            </a:r>
            <a:endParaRPr lang="en-US" sz="4000" dirty="0"/>
          </a:p>
          <a:p>
            <a:pPr marL="0" indent="0">
              <a:buNone/>
            </a:pPr>
            <a:endParaRPr lang="en-US" sz="4000" dirty="0"/>
          </a:p>
          <a:p>
            <a:endParaRPr lang="en-US" dirty="0"/>
          </a:p>
        </p:txBody>
      </p:sp>
    </p:spTree>
    <p:extLst>
      <p:ext uri="{BB962C8B-B14F-4D97-AF65-F5344CB8AC3E}">
        <p14:creationId xmlns:p14="http://schemas.microsoft.com/office/powerpoint/2010/main" val="7972030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Quality of care (§</a:t>
            </a:r>
            <a:r>
              <a:rPr lang="en-US" dirty="0"/>
              <a:t>483.24) </a:t>
            </a:r>
            <a:r>
              <a:rPr lang="en-US" dirty="0">
                <a:sym typeface="Symbol" panose="05050102010706020507" pitchFamily="18" charset="2"/>
              </a:rPr>
              <a:t></a:t>
            </a:r>
            <a:r>
              <a:rPr lang="en-US" dirty="0"/>
              <a:t> no change</a:t>
            </a:r>
            <a:br>
              <a:rPr lang="en-US" dirty="0"/>
            </a:br>
            <a:endParaRPr lang="en-US" dirty="0"/>
          </a:p>
        </p:txBody>
      </p:sp>
      <p:sp>
        <p:nvSpPr>
          <p:cNvPr id="3" name="Content Placeholder 2"/>
          <p:cNvSpPr>
            <a:spLocks noGrp="1"/>
          </p:cNvSpPr>
          <p:nvPr>
            <p:ph idx="1"/>
          </p:nvPr>
        </p:nvSpPr>
        <p:spPr/>
        <p:txBody>
          <a:bodyPr/>
          <a:lstStyle/>
          <a:p>
            <a:pPr marL="0" indent="0">
              <a:buNone/>
            </a:pPr>
            <a:r>
              <a:rPr lang="en-US" sz="4000" dirty="0"/>
              <a:t>We are requiring that each resident receive and the facility provide the necessary care and services to attain or maintain the highest practicable physical, mental, and psychosocial well-being, consistent with the resident’s comprehensive assessment and plan of care.</a:t>
            </a:r>
          </a:p>
          <a:p>
            <a:endParaRPr lang="en-US" dirty="0"/>
          </a:p>
        </p:txBody>
      </p:sp>
    </p:spTree>
    <p:extLst>
      <p:ext uri="{BB962C8B-B14F-4D97-AF65-F5344CB8AC3E}">
        <p14:creationId xmlns:p14="http://schemas.microsoft.com/office/powerpoint/2010/main" val="27851910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Quality of Life</a:t>
            </a:r>
            <a:r>
              <a:rPr lang="en-US" dirty="0"/>
              <a:t> (§483.25) </a:t>
            </a:r>
            <a:r>
              <a:rPr lang="en-US" dirty="0">
                <a:sym typeface="Symbol" panose="05050102010706020507" pitchFamily="18" charset="2"/>
              </a:rPr>
              <a:t></a:t>
            </a:r>
            <a:r>
              <a:rPr lang="en-US" dirty="0"/>
              <a:t> no change</a:t>
            </a:r>
          </a:p>
        </p:txBody>
      </p:sp>
      <p:sp>
        <p:nvSpPr>
          <p:cNvPr id="3" name="Content Placeholder 2"/>
          <p:cNvSpPr>
            <a:spLocks noGrp="1"/>
          </p:cNvSpPr>
          <p:nvPr>
            <p:ph idx="1"/>
          </p:nvPr>
        </p:nvSpPr>
        <p:spPr/>
        <p:txBody>
          <a:bodyPr>
            <a:normAutofit/>
          </a:bodyPr>
          <a:lstStyle/>
          <a:p>
            <a:pPr marL="0" indent="0">
              <a:buNone/>
            </a:pPr>
            <a:r>
              <a:rPr lang="en-US" sz="4000" dirty="0"/>
              <a:t>Based on the comprehensive assessment of a resident, we are requiring facilities to ensure that residents receive treatment and care in accordance with professional standards of practice, the comprehensive person-centered care plan, and the residents’ choices.</a:t>
            </a:r>
          </a:p>
        </p:txBody>
      </p:sp>
    </p:spTree>
    <p:extLst>
      <p:ext uri="{BB962C8B-B14F-4D97-AF65-F5344CB8AC3E}">
        <p14:creationId xmlns:p14="http://schemas.microsoft.com/office/powerpoint/2010/main" val="26938758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Quality assurance and performance improvement</a:t>
            </a:r>
            <a:r>
              <a:rPr lang="en-US" dirty="0"/>
              <a:t> (QAPI) (§483.75) </a:t>
            </a:r>
            <a:r>
              <a:rPr lang="en-US" dirty="0">
                <a:sym typeface="Symbol" panose="05050102010706020507" pitchFamily="18" charset="2"/>
              </a:rPr>
              <a:t></a:t>
            </a:r>
            <a:r>
              <a:rPr lang="en-US" dirty="0"/>
              <a:t> </a:t>
            </a:r>
            <a:r>
              <a:rPr lang="en-US" b="1" dirty="0"/>
              <a:t>revised</a:t>
            </a:r>
            <a:br>
              <a:rPr lang="en-US" dirty="0"/>
            </a:br>
            <a:endParaRPr lang="en-US" dirty="0"/>
          </a:p>
        </p:txBody>
      </p:sp>
      <p:sp>
        <p:nvSpPr>
          <p:cNvPr id="3" name="Content Placeholder 2"/>
          <p:cNvSpPr>
            <a:spLocks noGrp="1"/>
          </p:cNvSpPr>
          <p:nvPr>
            <p:ph idx="1"/>
          </p:nvPr>
        </p:nvSpPr>
        <p:spPr/>
        <p:txBody>
          <a:bodyPr>
            <a:normAutofit/>
          </a:bodyPr>
          <a:lstStyle/>
          <a:p>
            <a:pPr marL="0" indent="0">
              <a:buNone/>
            </a:pPr>
            <a:r>
              <a:rPr lang="en-US" sz="4000" dirty="0"/>
              <a:t>We are requiring all LTC facilities to develop, implement, and maintain an effective comprehensive, data-driven QAPI program that focuses on systems of care, outcomes of care and quality of life</a:t>
            </a:r>
          </a:p>
        </p:txBody>
      </p:sp>
    </p:spTree>
    <p:extLst>
      <p:ext uri="{BB962C8B-B14F-4D97-AF65-F5344CB8AC3E}">
        <p14:creationId xmlns:p14="http://schemas.microsoft.com/office/powerpoint/2010/main" val="29799614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Training requirements (§483.95) *New Section</a:t>
            </a:r>
            <a:r>
              <a:rPr lang="en-US" dirty="0"/>
              <a:t>* </a:t>
            </a:r>
            <a:r>
              <a:rPr lang="en-US" dirty="0">
                <a:sym typeface="Symbol" panose="05050102010706020507" pitchFamily="18" charset="2"/>
              </a:rPr>
              <a:t></a:t>
            </a:r>
            <a:r>
              <a:rPr lang="en-US" dirty="0"/>
              <a:t>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We are adding a new section to subpart B that sets forth all the requirements of an effective training program that facilities must develop, implement, and maintain for all new and existing staff, individuals providing services under a contractual arrangement, and volunteers, consistent with their expected roles.</a:t>
            </a:r>
          </a:p>
          <a:p>
            <a:pPr marL="0" indent="0">
              <a:buNone/>
            </a:pPr>
            <a:r>
              <a:rPr lang="en-US" dirty="0"/>
              <a:t>****We are unable to quantify the benefits of the final rule; however, this final rule creates new efficiencies and flexibilities for facilities that are likely to reduce avoidable hospital readmissions, increase the rate of improvement in quality throughout facilities, and create positive business benefits for facilities.</a:t>
            </a:r>
          </a:p>
          <a:p>
            <a:pPr marL="0" indent="0">
              <a:buNone/>
            </a:pPr>
            <a:r>
              <a:rPr lang="en-US" dirty="0"/>
              <a:t>****The federal participation requirements for SNFs, NFs, or dually certified facilities, of the Act provide that a SNF or NF must care for its residents in such a manner and in such an environment as will promote maintenance or enhancement of the quality of life of each resident.</a:t>
            </a:r>
          </a:p>
          <a:p>
            <a:endParaRPr lang="en-US" dirty="0"/>
          </a:p>
        </p:txBody>
      </p:sp>
    </p:spTree>
    <p:extLst>
      <p:ext uri="{BB962C8B-B14F-4D97-AF65-F5344CB8AC3E}">
        <p14:creationId xmlns:p14="http://schemas.microsoft.com/office/powerpoint/2010/main" val="7905605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TotalTime>
  <Words>2768</Words>
  <Application>Microsoft Office PowerPoint</Application>
  <PresentationFormat>Widescreen</PresentationFormat>
  <Paragraphs>87</Paragraphs>
  <Slides>23</Slides>
  <Notes>23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Calibri Light</vt:lpstr>
      <vt:lpstr>Symbol</vt:lpstr>
      <vt:lpstr>Times New Roman</vt:lpstr>
      <vt:lpstr>Office Theme</vt:lpstr>
      <vt:lpstr>CMS Reform of Requirements for LTC Facilities 11/2016</vt:lpstr>
      <vt:lpstr>Federal Regulations for LTC</vt:lpstr>
      <vt:lpstr>PowerPoint Presentation</vt:lpstr>
      <vt:lpstr>Resident rights (§483.10)  revised </vt:lpstr>
      <vt:lpstr>Comprehensive Person-Centered Care Planning (§483.21) *New Section*  </vt:lpstr>
      <vt:lpstr>Quality of care (§483.24)  no change </vt:lpstr>
      <vt:lpstr>Quality of Life (§483.25)  no change</vt:lpstr>
      <vt:lpstr>Quality assurance and performance improvement (QAPI) (§483.75)  revised </vt:lpstr>
      <vt:lpstr>Training requirements (§483.95) *New Section*   </vt:lpstr>
      <vt:lpstr>Behavioral Health</vt:lpstr>
      <vt:lpstr>*Trauma-Informed Care </vt:lpstr>
      <vt:lpstr>Definitions (§483.5) </vt:lpstr>
      <vt:lpstr>With regard to resident/family groups</vt:lpstr>
      <vt:lpstr>With regard to activities outside the facility</vt:lpstr>
      <vt:lpstr>With regard to internet</vt:lpstr>
      <vt:lpstr>Comprehensive Person-Centered Care Planning</vt:lpstr>
      <vt:lpstr>Comprehensive Person-Centered Care Planning</vt:lpstr>
      <vt:lpstr>Comprehensive Person-Centered Care Planning</vt:lpstr>
      <vt:lpstr>Comprehensive Person-Centered Care Planning</vt:lpstr>
      <vt:lpstr>Quality of Care and Quality of Life (§483.25) </vt:lpstr>
      <vt:lpstr>Nutrition </vt:lpstr>
      <vt:lpstr>Nutrition </vt:lpstr>
      <vt:lpstr>Time lines…..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CMS Reform of Requirements for LTC Facilities 11/2016</dc:title>
  <dc:creator>Cindy Bradshaw</dc:creator>
  <cp:lastModifiedBy>NCCAP Manager</cp:lastModifiedBy>
  <cp:revision>8</cp:revision>
  <cp:lastPrinted>2017-02-22T16:32:03Z</cp:lastPrinted>
  <dcterms:created xsi:type="dcterms:W3CDTF">2016-11-28T20:24:05Z</dcterms:created>
  <dcterms:modified xsi:type="dcterms:W3CDTF">2017-04-13T17:18:44Z</dcterms:modified>
</cp:coreProperties>
</file>