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4" r:id="rId14"/>
    <p:sldId id="268" r:id="rId15"/>
    <p:sldId id="285" r:id="rId16"/>
    <p:sldId id="271" r:id="rId17"/>
    <p:sldId id="272" r:id="rId18"/>
    <p:sldId id="270" r:id="rId19"/>
    <p:sldId id="273" r:id="rId20"/>
    <p:sldId id="274" r:id="rId21"/>
    <p:sldId id="275" r:id="rId22"/>
    <p:sldId id="276" r:id="rId23"/>
    <p:sldId id="283" r:id="rId24"/>
    <p:sldId id="277" r:id="rId25"/>
    <p:sldId id="278" r:id="rId26"/>
    <p:sldId id="287" r:id="rId27"/>
    <p:sldId id="279" r:id="rId28"/>
    <p:sldId id="280" r:id="rId29"/>
    <p:sldId id="286" r:id="rId30"/>
    <p:sldId id="288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68" autoAdjust="0"/>
    <p:restoredTop sz="94660"/>
  </p:normalViewPr>
  <p:slideViewPr>
    <p:cSldViewPr snapToGrid="0">
      <p:cViewPr varScale="1">
        <p:scale>
          <a:sx n="72" d="100"/>
          <a:sy n="72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commons.georgetown.edu/cctp-748-spring2013/2013/05/06/draft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-nd/3.0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orldteamjourney.files.wordpress.com/2016/05/loneliness.jpg">
            <a:extLst>
              <a:ext uri="{FF2B5EF4-FFF2-40B4-BE49-F238E27FC236}">
                <a16:creationId xmlns:a16="http://schemas.microsoft.com/office/drawing/2014/main" id="{9F888248-FFF9-49E3-ADF7-3252F3A50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48" y="615828"/>
            <a:ext cx="11496152" cy="603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2F3B6D04-5D09-4330-9686-1309A34F5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6224" y="895189"/>
            <a:ext cx="8915399" cy="858531"/>
          </a:xfrm>
        </p:spPr>
        <p:txBody>
          <a:bodyPr/>
          <a:lstStyle/>
          <a:p>
            <a:r>
              <a:rPr lang="en-US" dirty="0"/>
              <a:t>One is the Loneliest Number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6FA8C0F-7601-4F56-9F39-823B652E7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3677" y="4245750"/>
            <a:ext cx="3122475" cy="858531"/>
          </a:xfrm>
        </p:spPr>
        <p:txBody>
          <a:bodyPr>
            <a:normAutofit fontScale="40000" lnSpcReduction="20000"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Linda </a:t>
            </a:r>
            <a:r>
              <a:rPr lang="en-US" dirty="0" err="1">
                <a:solidFill>
                  <a:schemeClr val="tx1"/>
                </a:solidFill>
              </a:rPr>
              <a:t>Gossar</a:t>
            </a:r>
            <a:r>
              <a:rPr lang="en-US" dirty="0">
                <a:solidFill>
                  <a:schemeClr val="tx1"/>
                </a:solidFill>
              </a:rPr>
              <a:t>-Loesch</a:t>
            </a:r>
          </a:p>
          <a:p>
            <a:r>
              <a:rPr lang="en-US" dirty="0">
                <a:solidFill>
                  <a:schemeClr val="tx1"/>
                </a:solidFill>
              </a:rPr>
              <a:t>https://www.bing.com/videos/search?q=&amp;view=detail&amp;mmscn=mysv&amp;mid=C0623A591B6C5C1AAD46C0623A591B6C5C1AAD46&amp;FORM=SVIM01</a:t>
            </a:r>
          </a:p>
        </p:txBody>
      </p:sp>
    </p:spTree>
    <p:extLst>
      <p:ext uri="{BB962C8B-B14F-4D97-AF65-F5344CB8AC3E}">
        <p14:creationId xmlns:p14="http://schemas.microsoft.com/office/powerpoint/2010/main" val="179220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43E72-CDDB-46BF-8F80-FCC864661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Loneliness and Modernization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B6165-FF93-49C5-B5CE-6D5EA294C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Negatives:</a:t>
            </a:r>
          </a:p>
          <a:p>
            <a:r>
              <a:rPr lang="en-US" sz="2800" dirty="0"/>
              <a:t>People moving away and relocating</a:t>
            </a:r>
          </a:p>
          <a:p>
            <a:r>
              <a:rPr lang="en-US" sz="2800" dirty="0"/>
              <a:t>Households shrink in size</a:t>
            </a:r>
          </a:p>
          <a:p>
            <a:r>
              <a:rPr lang="en-US" sz="2800" dirty="0"/>
              <a:t>Media usage increases</a:t>
            </a:r>
          </a:p>
          <a:p>
            <a:endParaRPr lang="en-US" sz="2800" dirty="0"/>
          </a:p>
          <a:p>
            <a:r>
              <a:rPr lang="en-US" sz="2800" dirty="0"/>
              <a:t>Positives:</a:t>
            </a:r>
          </a:p>
          <a:p>
            <a:r>
              <a:rPr lang="en-US" sz="2800" dirty="0"/>
              <a:t>More opportunities for people</a:t>
            </a:r>
          </a:p>
          <a:p>
            <a:r>
              <a:rPr lang="en-US" sz="2800" dirty="0"/>
              <a:t>More choices in family size</a:t>
            </a:r>
          </a:p>
          <a:p>
            <a:r>
              <a:rPr lang="en-US" sz="2800" dirty="0"/>
              <a:t>Better access to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708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6CE07-8EBD-4AEC-8D20-9EDA6DFF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Loneliest country in the world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673AF-F90F-4505-8720-B1495CDF8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Loneliness increased in two groups:</a:t>
            </a:r>
          </a:p>
          <a:p>
            <a:r>
              <a:rPr lang="en-US" sz="2800" dirty="0"/>
              <a:t>Seniors</a:t>
            </a:r>
          </a:p>
          <a:p>
            <a:r>
              <a:rPr lang="en-US" sz="2800" dirty="0"/>
              <a:t>People living in low density suburbs</a:t>
            </a:r>
          </a:p>
          <a:p>
            <a:endParaRPr lang="en-US" sz="2800" dirty="0"/>
          </a:p>
          <a:p>
            <a:r>
              <a:rPr lang="en-US" sz="2800" dirty="0"/>
              <a:t>Americans seem to report more loneliness than any other country</a:t>
            </a:r>
          </a:p>
        </p:txBody>
      </p:sp>
    </p:spTree>
    <p:extLst>
      <p:ext uri="{BB962C8B-B14F-4D97-AF65-F5344CB8AC3E}">
        <p14:creationId xmlns:p14="http://schemas.microsoft.com/office/powerpoint/2010/main" val="47688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E9EE6-23DF-44CF-A5FC-6D013A623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Internet – Pros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1BE13-0783-43B7-ACF5-BA9BB83FA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Pros:</a:t>
            </a:r>
          </a:p>
          <a:p>
            <a:r>
              <a:rPr lang="en-US" sz="2800" dirty="0"/>
              <a:t>Lonely people use the internet to keep in touch</a:t>
            </a:r>
          </a:p>
          <a:p>
            <a:r>
              <a:rPr lang="en-US" sz="2800" dirty="0"/>
              <a:t>Internet usage decreased loneliness and depression significantly</a:t>
            </a:r>
          </a:p>
          <a:p>
            <a:r>
              <a:rPr lang="en-US" sz="2800" dirty="0"/>
              <a:t>Social support and self esteem was also increased.</a:t>
            </a:r>
          </a:p>
          <a:p>
            <a:r>
              <a:rPr lang="en-US" sz="2800" dirty="0"/>
              <a:t>Gives a sense of freedom and control</a:t>
            </a:r>
          </a:p>
          <a:p>
            <a:r>
              <a:rPr lang="en-US" sz="2800" dirty="0"/>
              <a:t>Positive impact on well being or happiness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99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309FD-CF50-4052-8A7D-43FDA8E95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Internet -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1C02C-D003-4D43-8EED-E9AD2E747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Internet users are lonelier </a:t>
            </a:r>
          </a:p>
          <a:p>
            <a:r>
              <a:rPr lang="en-US" sz="2800" dirty="0"/>
              <a:t>People trying to make friends become lonelier</a:t>
            </a:r>
          </a:p>
        </p:txBody>
      </p:sp>
    </p:spTree>
    <p:extLst>
      <p:ext uri="{BB962C8B-B14F-4D97-AF65-F5344CB8AC3E}">
        <p14:creationId xmlns:p14="http://schemas.microsoft.com/office/powerpoint/2010/main" val="722967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535CC-9795-4B57-B36E-FD3D30625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What are the health risks associated with loneliness?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DCC1E-C1EA-4EED-83C2-78ADE09E9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Mental</a:t>
            </a:r>
          </a:p>
          <a:p>
            <a:r>
              <a:rPr lang="en-US" sz="3600" dirty="0"/>
              <a:t>Physical</a:t>
            </a:r>
          </a:p>
          <a:p>
            <a:r>
              <a:rPr lang="en-US" sz="3600" dirty="0"/>
              <a:t>Social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06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CFEE-10B7-4F4C-8602-D62BCA7B7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Pop Quiz – Which Category?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DF67588-74F6-4248-817E-7BFE2F0D3E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077654"/>
              </p:ext>
            </p:extLst>
          </p:nvPr>
        </p:nvGraphicFramePr>
        <p:xfrm>
          <a:off x="2589213" y="2133600"/>
          <a:ext cx="8915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2071903016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3174758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Depression and Suicide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Poor Decision making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003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Cardiovascular disease and stroke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Alcoholism and drug abuse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31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Increased stress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progression of Alzheimer’s disease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576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Decreased memory and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Altered brain 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127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Antisocial behavior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324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557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0042-90F3-424D-8711-5672B34AA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9D58B-9A40-435B-9205-E9D219409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Depression and Suicide</a:t>
            </a:r>
          </a:p>
          <a:p>
            <a:r>
              <a:rPr lang="en-US" sz="2800" dirty="0"/>
              <a:t>Schizoid character type</a:t>
            </a:r>
          </a:p>
          <a:p>
            <a:r>
              <a:rPr lang="en-US" sz="2800" dirty="0"/>
              <a:t>Mental health problems</a:t>
            </a:r>
          </a:p>
          <a:p>
            <a:r>
              <a:rPr lang="en-US" sz="2800" dirty="0"/>
              <a:t>Anxiety</a:t>
            </a:r>
          </a:p>
          <a:p>
            <a:r>
              <a:rPr lang="en-US" sz="2800" dirty="0"/>
              <a:t>Pessimistic feelings about their ability to succeed</a:t>
            </a:r>
          </a:p>
        </p:txBody>
      </p:sp>
    </p:spTree>
    <p:extLst>
      <p:ext uri="{BB962C8B-B14F-4D97-AF65-F5344CB8AC3E}">
        <p14:creationId xmlns:p14="http://schemas.microsoft.com/office/powerpoint/2010/main" val="90025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6610F-7FFD-4BFB-8D6E-15C7D3EC2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Social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DF3F9-4338-46E4-AD8D-011829636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Antisocial behavior and self destructive behavior</a:t>
            </a:r>
          </a:p>
          <a:p>
            <a:r>
              <a:rPr lang="en-US" sz="2800" dirty="0"/>
              <a:t>Hostile and delinquent behavior</a:t>
            </a:r>
          </a:p>
          <a:p>
            <a:r>
              <a:rPr lang="en-US" sz="2800" dirty="0"/>
              <a:t>Negative impact of learning and memory</a:t>
            </a:r>
          </a:p>
          <a:p>
            <a:r>
              <a:rPr lang="en-US" sz="2800" dirty="0"/>
              <a:t>Increased chance of premature death</a:t>
            </a:r>
          </a:p>
        </p:txBody>
      </p:sp>
    </p:spTree>
    <p:extLst>
      <p:ext uri="{BB962C8B-B14F-4D97-AF65-F5344CB8AC3E}">
        <p14:creationId xmlns:p14="http://schemas.microsoft.com/office/powerpoint/2010/main" val="2162849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1E5D7-DA46-47A7-8394-CB0373377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Physical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E369C-C21F-4FC3-A001-8754E6010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Disrupts the regulation of cellular processes deep in the body.</a:t>
            </a:r>
          </a:p>
          <a:p>
            <a:r>
              <a:rPr lang="en-US" sz="2400" dirty="0"/>
              <a:t>Increase levels of Cortisol levels </a:t>
            </a:r>
          </a:p>
          <a:p>
            <a:r>
              <a:rPr lang="en-US" sz="2400" dirty="0"/>
              <a:t>Impaired cellular immunity </a:t>
            </a:r>
          </a:p>
          <a:p>
            <a:r>
              <a:rPr lang="en-US" sz="2400" dirty="0"/>
              <a:t>Higher antibody titers to the Epstein-Barr Virus and human herpes viruses</a:t>
            </a:r>
          </a:p>
          <a:p>
            <a:r>
              <a:rPr lang="en-US" sz="2400" dirty="0"/>
              <a:t>Increased level of Interleukin</a:t>
            </a:r>
          </a:p>
          <a:p>
            <a:r>
              <a:rPr lang="en-US" sz="2400" dirty="0"/>
              <a:t>Stronger Inflammatory responses to acute stress that is a risk factor for age related diseases </a:t>
            </a:r>
          </a:p>
        </p:txBody>
      </p:sp>
    </p:spTree>
    <p:extLst>
      <p:ext uri="{BB962C8B-B14F-4D97-AF65-F5344CB8AC3E}">
        <p14:creationId xmlns:p14="http://schemas.microsoft.com/office/powerpoint/2010/main" val="3876725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92F61-129A-465D-B58E-6C2266974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Loneliness</a:t>
            </a:r>
            <a:r>
              <a:rPr lang="en-US" dirty="0"/>
              <a:t> a higher risk killer that obesity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10AA5-F7B5-49B2-B84B-412178919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Social Isolation and feelings of loneliness increase a person’s chance of premature death by 14% - nearly double the risk of early death from obesity</a:t>
            </a:r>
          </a:p>
        </p:txBody>
      </p:sp>
    </p:spTree>
    <p:extLst>
      <p:ext uri="{BB962C8B-B14F-4D97-AF65-F5344CB8AC3E}">
        <p14:creationId xmlns:p14="http://schemas.microsoft.com/office/powerpoint/2010/main" val="3168207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5D760E-88FC-49AE-98D2-E5F83D48A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555868" y="801144"/>
            <a:ext cx="8093375" cy="57573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64FD4C3-5666-4244-A1B4-95F57AD08479}"/>
              </a:ext>
            </a:extLst>
          </p:cNvPr>
          <p:cNvSpPr txBox="1"/>
          <p:nvPr/>
        </p:nvSpPr>
        <p:spPr>
          <a:xfrm>
            <a:off x="2555868" y="6627168"/>
            <a:ext cx="80933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blogs.commons.georgetown.edu/cctp-748-spring2013/2013/05/06/draft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20223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5FAF1-8933-4248-9B40-C388D1B0D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Remedies for loneliness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C5059-6E8E-497E-B6AE-F2D808996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Less Social Media and technology</a:t>
            </a:r>
          </a:p>
          <a:p>
            <a:r>
              <a:rPr lang="en-US" sz="2400" dirty="0"/>
              <a:t>More outdoor time</a:t>
            </a:r>
          </a:p>
          <a:p>
            <a:r>
              <a:rPr lang="en-US" sz="2400" dirty="0"/>
              <a:t>Contact a friend or family member in a non digital way</a:t>
            </a:r>
          </a:p>
          <a:p>
            <a:r>
              <a:rPr lang="en-US" sz="2400" dirty="0"/>
              <a:t>Share your living space</a:t>
            </a:r>
          </a:p>
          <a:p>
            <a:r>
              <a:rPr lang="en-US" sz="2400" dirty="0"/>
              <a:t>Don’t work too hard</a:t>
            </a:r>
          </a:p>
          <a:p>
            <a:r>
              <a:rPr lang="en-US" sz="2400" dirty="0"/>
              <a:t>Avoid binge watching TV</a:t>
            </a:r>
          </a:p>
          <a:p>
            <a:r>
              <a:rPr lang="en-US" sz="2400" dirty="0"/>
              <a:t>Get a pet</a:t>
            </a:r>
          </a:p>
          <a:p>
            <a:r>
              <a:rPr lang="en-US" sz="2400" dirty="0"/>
              <a:t>Volunteer</a:t>
            </a:r>
          </a:p>
          <a:p>
            <a:r>
              <a:rPr lang="en-US" sz="2400" dirty="0"/>
              <a:t>Watch a movie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33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939C0-5FC5-4B20-929F-DBD2ECB63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Start a gratitude journal</a:t>
            </a:r>
          </a:p>
          <a:p>
            <a:r>
              <a:rPr lang="en-US" sz="2800" dirty="0"/>
              <a:t>Create something new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81EE6D-429A-45F6-8FC2-3EA1522CB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400" dirty="0"/>
              <a:t>Remedies</a:t>
            </a:r>
          </a:p>
        </p:txBody>
      </p:sp>
    </p:spTree>
    <p:extLst>
      <p:ext uri="{BB962C8B-B14F-4D97-AF65-F5344CB8AC3E}">
        <p14:creationId xmlns:p14="http://schemas.microsoft.com/office/powerpoint/2010/main" val="2824344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67A79-C414-44A4-97C3-7F6F50920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Loneliness in the Elderly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41E4C-7E83-4580-BBA6-5E13C8AE9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Children live more than an hour away</a:t>
            </a:r>
          </a:p>
          <a:p>
            <a:r>
              <a:rPr lang="en-US" sz="2800" dirty="0"/>
              <a:t>Elderly that live alone had less face to face contact with someone</a:t>
            </a:r>
          </a:p>
          <a:p>
            <a:r>
              <a:rPr lang="en-US" sz="2800" dirty="0"/>
              <a:t>Problems of mobility</a:t>
            </a:r>
          </a:p>
          <a:p>
            <a:r>
              <a:rPr lang="en-US" sz="2800" dirty="0"/>
              <a:t>Lack of friends their own age</a:t>
            </a:r>
          </a:p>
          <a:p>
            <a:r>
              <a:rPr lang="en-US" sz="2800" dirty="0"/>
              <a:t>Lack of community participation</a:t>
            </a:r>
          </a:p>
        </p:txBody>
      </p:sp>
    </p:spTree>
    <p:extLst>
      <p:ext uri="{BB962C8B-B14F-4D97-AF65-F5344CB8AC3E}">
        <p14:creationId xmlns:p14="http://schemas.microsoft.com/office/powerpoint/2010/main" val="2676891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B73691F-B38F-4628-96C1-B6B7868FD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468" y="508795"/>
            <a:ext cx="3505199" cy="976312"/>
          </a:xfrm>
        </p:spPr>
        <p:txBody>
          <a:bodyPr>
            <a:normAutofit/>
          </a:bodyPr>
          <a:lstStyle/>
          <a:p>
            <a:endParaRPr lang="en-US" sz="4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D8A35-EDB8-4737-94BE-83F648AC5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62983" y="1722600"/>
            <a:ext cx="169485" cy="108686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76536ED1-40B2-4875-AE59-8CEC87AF8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322" y="538126"/>
            <a:ext cx="9806608" cy="574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572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F68D0-09D2-4E34-8089-4B4C5D49A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Risk factors for the elderly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24A38-B377-421C-A9CA-0896328F7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Women are more likely to experience loneliness</a:t>
            </a:r>
          </a:p>
          <a:p>
            <a:r>
              <a:rPr lang="en-US" sz="2400" dirty="0"/>
              <a:t>The older the person the greater change they are lonely</a:t>
            </a:r>
          </a:p>
          <a:p>
            <a:r>
              <a:rPr lang="en-US" sz="2400" dirty="0"/>
              <a:t>A person who lives alone</a:t>
            </a:r>
          </a:p>
          <a:p>
            <a:r>
              <a:rPr lang="en-US" sz="2400" dirty="0"/>
              <a:t>Poor economic situation</a:t>
            </a:r>
          </a:p>
          <a:p>
            <a:r>
              <a:rPr lang="en-US" sz="2400" dirty="0"/>
              <a:t>Poor outlook on health</a:t>
            </a:r>
          </a:p>
          <a:p>
            <a:r>
              <a:rPr lang="en-US" sz="2400" dirty="0"/>
              <a:t>Infrequent contact with relatives and friends</a:t>
            </a:r>
          </a:p>
          <a:p>
            <a:r>
              <a:rPr lang="en-US" sz="2400" dirty="0"/>
              <a:t>Adult children not living in close proximity</a:t>
            </a:r>
          </a:p>
          <a:p>
            <a:r>
              <a:rPr lang="en-US" sz="2400" dirty="0"/>
              <a:t>Not able to use modern communications – </a:t>
            </a:r>
            <a:r>
              <a:rPr lang="en-US" sz="2400" dirty="0" err="1"/>
              <a:t>facebook</a:t>
            </a:r>
            <a:r>
              <a:rPr lang="en-US" sz="2400" dirty="0"/>
              <a:t>, e-mail, skype</a:t>
            </a:r>
          </a:p>
          <a:p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6872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1AF02-0242-4350-8BC9-528BD2F31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How Activities can help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ACCA5-B40F-40B0-AD75-52B72F3DB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Help residents to skype with family members who are not close by</a:t>
            </a:r>
          </a:p>
          <a:p>
            <a:r>
              <a:rPr lang="en-US" sz="2400" dirty="0"/>
              <a:t>Develop activities for room bound resident to do</a:t>
            </a:r>
          </a:p>
          <a:p>
            <a:r>
              <a:rPr lang="en-US" sz="2400" dirty="0"/>
              <a:t>Daily exercise program</a:t>
            </a:r>
          </a:p>
          <a:p>
            <a:r>
              <a:rPr lang="en-US" sz="2400" dirty="0"/>
              <a:t>See each room-bound resident daily with a 5 minute visit</a:t>
            </a:r>
          </a:p>
          <a:p>
            <a:r>
              <a:rPr lang="en-US" sz="2400" dirty="0"/>
              <a:t>Encourage residents to pursue a hobby - old or new</a:t>
            </a:r>
          </a:p>
          <a:p>
            <a:r>
              <a:rPr lang="en-US" sz="2400" dirty="0"/>
              <a:t>Provide additional visitors through volunteers</a:t>
            </a:r>
          </a:p>
          <a:p>
            <a:r>
              <a:rPr lang="en-US" sz="2400" dirty="0"/>
              <a:t>Take residents that are able to go on outings</a:t>
            </a:r>
          </a:p>
          <a:p>
            <a:r>
              <a:rPr lang="en-US" sz="2400" dirty="0"/>
              <a:t>Encourage family get togethers by providing a space for them when they are in town</a:t>
            </a:r>
          </a:p>
        </p:txBody>
      </p:sp>
    </p:spTree>
    <p:extLst>
      <p:ext uri="{BB962C8B-B14F-4D97-AF65-F5344CB8AC3E}">
        <p14:creationId xmlns:p14="http://schemas.microsoft.com/office/powerpoint/2010/main" val="991799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D3BF-1616-4CAC-AF43-A64F7DA5B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Loneliness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C5282-CFBB-4E47-9513-5E886928A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Mark your answers:</a:t>
            </a:r>
          </a:p>
          <a:p>
            <a:r>
              <a:rPr lang="en-US" sz="2800" dirty="0"/>
              <a:t>Never</a:t>
            </a:r>
          </a:p>
          <a:p>
            <a:r>
              <a:rPr lang="en-US" sz="2800" dirty="0"/>
              <a:t>Rarely</a:t>
            </a:r>
          </a:p>
          <a:p>
            <a:r>
              <a:rPr lang="en-US" sz="2800" dirty="0"/>
              <a:t>Sometimes</a:t>
            </a:r>
          </a:p>
          <a:p>
            <a:r>
              <a:rPr lang="en-US" sz="2800" dirty="0"/>
              <a:t>Often</a:t>
            </a:r>
          </a:p>
        </p:txBody>
      </p:sp>
    </p:spTree>
    <p:extLst>
      <p:ext uri="{BB962C8B-B14F-4D97-AF65-F5344CB8AC3E}">
        <p14:creationId xmlns:p14="http://schemas.microsoft.com/office/powerpoint/2010/main" val="36497347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8D857-152A-4DCA-9CA7-22142E79C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Loneliness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E1FCA-6A5D-4C28-BDEC-50A56FF24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1.  How often do you feel unhappy doing so many things alone?</a:t>
            </a:r>
          </a:p>
          <a:p>
            <a:r>
              <a:rPr lang="en-US" sz="2800" dirty="0"/>
              <a:t>2.  How often do you feel you have nobody to talk to?</a:t>
            </a:r>
          </a:p>
          <a:p>
            <a:r>
              <a:rPr lang="en-US" sz="2800" dirty="0"/>
              <a:t>3.  How often do you feel you cannot tolerate being so alone?</a:t>
            </a:r>
          </a:p>
          <a:p>
            <a:r>
              <a:rPr lang="en-US" sz="2800" dirty="0"/>
              <a:t>4.  How often do you feel as if nobody really understands you?</a:t>
            </a:r>
          </a:p>
          <a:p>
            <a:r>
              <a:rPr lang="en-US" sz="2800" dirty="0"/>
              <a:t>5.  How often do you find yourself waiting for people to call or write?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876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F2BEF-ED3B-44C9-A438-90D22B5E8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Loneliness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6C873-0064-4182-856C-74F411030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6.  How often do you feel completely alone?</a:t>
            </a:r>
          </a:p>
          <a:p>
            <a:r>
              <a:rPr lang="en-US" sz="2800" dirty="0"/>
              <a:t>7.  How often do you feel you are unable to reach out and communicate with those around you?</a:t>
            </a:r>
          </a:p>
          <a:p>
            <a:r>
              <a:rPr lang="en-US" sz="2800" dirty="0"/>
              <a:t>8.  How often do you eel starved for company?</a:t>
            </a:r>
          </a:p>
          <a:p>
            <a:r>
              <a:rPr lang="en-US" sz="2800" dirty="0"/>
              <a:t>9.  How often do you feel it is difficult for you to make friends?</a:t>
            </a:r>
          </a:p>
          <a:p>
            <a:r>
              <a:rPr lang="en-US" sz="2800" dirty="0"/>
              <a:t>10. How often do you feel shut-out and excluded by others?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987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B1033-D0F4-44DE-BF06-A9D885059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0BFED-38E6-417B-AB63-77B9C17EC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Never – 1</a:t>
            </a:r>
          </a:p>
          <a:p>
            <a:r>
              <a:rPr lang="en-US" sz="2800" dirty="0"/>
              <a:t>Rarely – 2</a:t>
            </a:r>
          </a:p>
          <a:p>
            <a:r>
              <a:rPr lang="en-US" sz="2800" dirty="0"/>
              <a:t>Sometimes – 3</a:t>
            </a:r>
          </a:p>
          <a:p>
            <a:r>
              <a:rPr lang="en-US" sz="2800" dirty="0"/>
              <a:t>Often – 4</a:t>
            </a:r>
          </a:p>
          <a:p>
            <a:r>
              <a:rPr lang="en-US" sz="2800" dirty="0"/>
              <a:t>Total all points</a:t>
            </a:r>
          </a:p>
        </p:txBody>
      </p:sp>
    </p:spTree>
    <p:extLst>
      <p:ext uri="{BB962C8B-B14F-4D97-AF65-F5344CB8AC3E}">
        <p14:creationId xmlns:p14="http://schemas.microsoft.com/office/powerpoint/2010/main" val="2962214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66D1A-0D02-42BB-934E-09F47342A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Media and Loneliness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01A91-E750-4DE8-B764-D916B420D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Music</a:t>
            </a:r>
          </a:p>
          <a:p>
            <a:r>
              <a:rPr lang="en-US" dirty="0"/>
              <a:t>One Is the Loneliest Number</a:t>
            </a:r>
          </a:p>
          <a:p>
            <a:r>
              <a:rPr lang="en-US" dirty="0"/>
              <a:t>All By Myself</a:t>
            </a:r>
          </a:p>
          <a:p>
            <a:r>
              <a:rPr lang="en-US" dirty="0"/>
              <a:t>Only the Lonely</a:t>
            </a:r>
          </a:p>
          <a:p>
            <a:r>
              <a:rPr lang="en-US" sz="2800" dirty="0"/>
              <a:t>Movies</a:t>
            </a:r>
          </a:p>
          <a:p>
            <a:r>
              <a:rPr lang="en-US" dirty="0"/>
              <a:t>The Martian</a:t>
            </a:r>
          </a:p>
          <a:p>
            <a:r>
              <a:rPr lang="en-US" dirty="0"/>
              <a:t>Wall-e</a:t>
            </a:r>
          </a:p>
          <a:p>
            <a:r>
              <a:rPr lang="en-US" dirty="0"/>
              <a:t>Solaris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38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876F-C7D1-4A27-A87B-4AD08AAC6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Scoring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6A1EC-8357-49D7-B761-C9032A52D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30 and </a:t>
            </a:r>
            <a:r>
              <a:rPr lang="en-US" sz="2800"/>
              <a:t>up      Extreme </a:t>
            </a:r>
            <a:r>
              <a:rPr lang="en-US" sz="2800" dirty="0"/>
              <a:t>Loneliness</a:t>
            </a:r>
          </a:p>
          <a:p>
            <a:r>
              <a:rPr lang="en-US" sz="2800" dirty="0"/>
              <a:t>22 – 29            Moderate Loneliness</a:t>
            </a:r>
          </a:p>
          <a:p>
            <a:r>
              <a:rPr lang="en-US" sz="2800" dirty="0"/>
              <a:t>15 – 21            Normal Loneliness</a:t>
            </a:r>
          </a:p>
          <a:p>
            <a:r>
              <a:rPr lang="en-US" sz="2800" dirty="0"/>
              <a:t>0 – 14              Little to No Loneliness</a:t>
            </a:r>
          </a:p>
        </p:txBody>
      </p:sp>
    </p:spTree>
    <p:extLst>
      <p:ext uri="{BB962C8B-B14F-4D97-AF65-F5344CB8AC3E}">
        <p14:creationId xmlns:p14="http://schemas.microsoft.com/office/powerpoint/2010/main" val="4121127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A6596-8254-4D86-A625-B7C2F2615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is loneliness?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C2F2B-A6DE-438A-BD0E-B9E77E473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universal  human emotion that is both complex and unique to each individual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20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E73BE-2AE0-4614-8B2D-60E0A267B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Age of Loneliness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2DC1C-91A9-4F65-AE4B-FCE304966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Lack of connection or communication with other beings.</a:t>
            </a:r>
          </a:p>
          <a:p>
            <a:endParaRPr lang="en-US" sz="2800" dirty="0"/>
          </a:p>
          <a:p>
            <a:r>
              <a:rPr lang="en-US" sz="2800" dirty="0"/>
              <a:t>Loneliest groups in America?</a:t>
            </a:r>
          </a:p>
          <a:p>
            <a:r>
              <a:rPr lang="en-US" sz="2800" dirty="0"/>
              <a:t>1.</a:t>
            </a:r>
          </a:p>
          <a:p>
            <a:r>
              <a:rPr lang="en-US" sz="28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566713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1EE18-44AF-4292-A33A-3378DFE60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John Cacioppo, expert on loneliness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7B8A4-D12F-4CAE-8224-75900E1CA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Loneliness is linked to genetics</a:t>
            </a:r>
          </a:p>
          <a:p>
            <a:r>
              <a:rPr lang="en-US" sz="2800" dirty="0"/>
              <a:t>Situational variables</a:t>
            </a:r>
          </a:p>
          <a:p>
            <a:r>
              <a:rPr lang="en-US" sz="2800" dirty="0"/>
              <a:t>1.  physical isolation</a:t>
            </a:r>
          </a:p>
          <a:p>
            <a:r>
              <a:rPr lang="en-US" sz="2800" dirty="0"/>
              <a:t>2.  moving to another area</a:t>
            </a:r>
          </a:p>
          <a:p>
            <a:r>
              <a:rPr lang="en-US" sz="2800" dirty="0"/>
              <a:t>3.  divorce</a:t>
            </a:r>
          </a:p>
          <a:p>
            <a:r>
              <a:rPr lang="en-US" sz="2800" dirty="0"/>
              <a:t>4.  death of significant person </a:t>
            </a:r>
          </a:p>
        </p:txBody>
      </p:sp>
    </p:spTree>
    <p:extLst>
      <p:ext uri="{BB962C8B-B14F-4D97-AF65-F5344CB8AC3E}">
        <p14:creationId xmlns:p14="http://schemas.microsoft.com/office/powerpoint/2010/main" val="3144553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A30EC-830E-4FF1-9602-B39D71397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117" y="650615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dirty="0"/>
              <a:t>Common causes of Loneliness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CC870-2BAE-4EFD-A941-5AC40BE10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1.  Life events that we just mentioned</a:t>
            </a:r>
          </a:p>
          <a:p>
            <a:r>
              <a:rPr lang="en-US" sz="2800" dirty="0"/>
              <a:t>2.  Chronic depression</a:t>
            </a:r>
          </a:p>
          <a:p>
            <a:r>
              <a:rPr lang="en-US" sz="2800" dirty="0"/>
              <a:t>3.  Birth of a child</a:t>
            </a:r>
          </a:p>
          <a:p>
            <a:r>
              <a:rPr lang="en-US" sz="2800" dirty="0"/>
              <a:t>4.  Marriage</a:t>
            </a:r>
          </a:p>
          <a:p>
            <a:r>
              <a:rPr lang="en-US" sz="2800" dirty="0"/>
              <a:t>5.  Socially disruptive event –moving</a:t>
            </a:r>
          </a:p>
          <a:p>
            <a:r>
              <a:rPr lang="en-US" sz="2800" dirty="0"/>
              <a:t>6.  Unstable marriage</a:t>
            </a:r>
          </a:p>
          <a:p>
            <a:r>
              <a:rPr lang="en-US" sz="2800" dirty="0"/>
              <a:t>7.  Social phenomenon – spreading from one to another</a:t>
            </a:r>
          </a:p>
        </p:txBody>
      </p:sp>
    </p:spTree>
    <p:extLst>
      <p:ext uri="{BB962C8B-B14F-4D97-AF65-F5344CB8AC3E}">
        <p14:creationId xmlns:p14="http://schemas.microsoft.com/office/powerpoint/2010/main" val="2205800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ECAF7-F05A-4DD5-8FFC-14FE949AB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Feeling Lonely verses Social Isolation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01705-DBAC-4AA5-8895-451D68ACD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Feeling lonely – person needs social interaction that is currently not available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Social Isolation – Being alone and not being lonely even though there is no one around.</a:t>
            </a:r>
          </a:p>
        </p:txBody>
      </p:sp>
    </p:spTree>
    <p:extLst>
      <p:ext uri="{BB962C8B-B14F-4D97-AF65-F5344CB8AC3E}">
        <p14:creationId xmlns:p14="http://schemas.microsoft.com/office/powerpoint/2010/main" val="109775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EA11D-F24D-4C74-AB5B-5C7E80A84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Surprising benefits of solitude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D2BD9-0E0D-4423-8AA7-E676C1D3B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Improve cognitive state</a:t>
            </a:r>
          </a:p>
          <a:p>
            <a:r>
              <a:rPr lang="en-US" sz="2800" dirty="0"/>
              <a:t>Improve concentration</a:t>
            </a:r>
          </a:p>
          <a:p>
            <a:r>
              <a:rPr lang="en-US" sz="2800" dirty="0"/>
              <a:t>Increase moods</a:t>
            </a:r>
          </a:p>
          <a:p>
            <a:r>
              <a:rPr lang="en-US" sz="2800" dirty="0"/>
              <a:t>Positive growth experiences</a:t>
            </a:r>
          </a:p>
          <a:p>
            <a:r>
              <a:rPr lang="en-US" sz="2800" dirty="0"/>
              <a:t>Religious experiences</a:t>
            </a:r>
          </a:p>
          <a:p>
            <a:r>
              <a:rPr lang="en-US" sz="2800" dirty="0"/>
              <a:t>Positive identity building</a:t>
            </a:r>
          </a:p>
          <a:p>
            <a:r>
              <a:rPr lang="en-US" sz="2800" dirty="0"/>
              <a:t>Creative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7258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368</TotalTime>
  <Words>953</Words>
  <Application>Microsoft Office PowerPoint</Application>
  <PresentationFormat>Widescreen</PresentationFormat>
  <Paragraphs>193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Century Gothic</vt:lpstr>
      <vt:lpstr>Wingdings 3</vt:lpstr>
      <vt:lpstr>Wisp</vt:lpstr>
      <vt:lpstr>One is the Loneliest Number</vt:lpstr>
      <vt:lpstr>PowerPoint Presentation</vt:lpstr>
      <vt:lpstr>Media and Loneliness</vt:lpstr>
      <vt:lpstr>What is loneliness?</vt:lpstr>
      <vt:lpstr>Age of Loneliness</vt:lpstr>
      <vt:lpstr>Dr. John Cacioppo, expert on loneliness</vt:lpstr>
      <vt:lpstr>Common causes of Loneliness</vt:lpstr>
      <vt:lpstr>Feeling Lonely verses Social Isolation</vt:lpstr>
      <vt:lpstr>Surprising benefits of solitude</vt:lpstr>
      <vt:lpstr>Loneliness and Modernization</vt:lpstr>
      <vt:lpstr>Loneliest country in the world </vt:lpstr>
      <vt:lpstr>Internet – Pros</vt:lpstr>
      <vt:lpstr>Internet - Cons</vt:lpstr>
      <vt:lpstr>What are the health risks associated with loneliness?</vt:lpstr>
      <vt:lpstr>Pop Quiz – Which Category?</vt:lpstr>
      <vt:lpstr>Mental</vt:lpstr>
      <vt:lpstr>Social Issues</vt:lpstr>
      <vt:lpstr>Physical changes</vt:lpstr>
      <vt:lpstr>Loneliness a higher risk killer that obesity</vt:lpstr>
      <vt:lpstr>Remedies for loneliness</vt:lpstr>
      <vt:lpstr> Remedies</vt:lpstr>
      <vt:lpstr>Loneliness in the Elderly</vt:lpstr>
      <vt:lpstr>PowerPoint Presentation</vt:lpstr>
      <vt:lpstr>Risk factors for the elderly</vt:lpstr>
      <vt:lpstr>How Activities can help </vt:lpstr>
      <vt:lpstr>The Loneliness Quiz</vt:lpstr>
      <vt:lpstr>The Loneliness Quiz</vt:lpstr>
      <vt:lpstr>Loneliness Quiz</vt:lpstr>
      <vt:lpstr>Scoring</vt:lpstr>
      <vt:lpstr>Scoring Key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is the Loneliest     Number</dc:title>
  <dc:creator>Mark Loesch</dc:creator>
  <cp:lastModifiedBy>Mark Loesch</cp:lastModifiedBy>
  <cp:revision>47</cp:revision>
  <dcterms:created xsi:type="dcterms:W3CDTF">2018-09-13T16:59:26Z</dcterms:created>
  <dcterms:modified xsi:type="dcterms:W3CDTF">2018-09-27T20:42:44Z</dcterms:modified>
</cp:coreProperties>
</file>