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5" r:id="rId16"/>
    <p:sldId id="270" r:id="rId17"/>
    <p:sldId id="271" r:id="rId18"/>
    <p:sldId id="272" r:id="rId19"/>
    <p:sldId id="273" r:id="rId20"/>
    <p:sldId id="274"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 id="289" r:id="rId34"/>
    <p:sldId id="286" r:id="rId3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37" d="100"/>
          <a:sy n="37" d="100"/>
        </p:scale>
        <p:origin x="220"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EBF032-2137-421C-B549-850D1C9BAC19}" type="datetimeFigureOut">
              <a:rPr lang="en-US" smtClean="0"/>
              <a:t>9/15/2018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C875055F-EE78-4D07-9AB0-04592C55DF4B}"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65673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BF032-2137-421C-B549-850D1C9BAC19}"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75055F-EE78-4D07-9AB0-04592C55DF4B}"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317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BF032-2137-421C-B549-850D1C9BAC19}"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75055F-EE78-4D07-9AB0-04592C55DF4B}"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495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BF032-2137-421C-B549-850D1C9BAC19}"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75055F-EE78-4D07-9AB0-04592C55DF4B}"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215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EBF032-2137-421C-B549-850D1C9BAC19}"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75055F-EE78-4D07-9AB0-04592C55DF4B}"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6621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EBF032-2137-421C-B549-850D1C9BAC19}" type="datetimeFigureOut">
              <a:rPr lang="en-US" smtClean="0"/>
              <a:t>9/15/2018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75055F-EE78-4D07-9AB0-04592C55DF4B}"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688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EBF032-2137-421C-B549-850D1C9BAC19}" type="datetimeFigureOut">
              <a:rPr lang="en-US" smtClean="0"/>
              <a:t>9/15/2018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75055F-EE78-4D07-9AB0-04592C55DF4B}"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98517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EBF032-2137-421C-B549-850D1C9BAC19}" type="datetimeFigureOut">
              <a:rPr lang="en-US" smtClean="0"/>
              <a:t>9/15/2018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75055F-EE78-4D07-9AB0-04592C55DF4B}"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6586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BF032-2137-421C-B549-850D1C9BAC19}" type="datetimeFigureOut">
              <a:rPr lang="en-US" smtClean="0"/>
              <a:t>9/15/2018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75055F-EE78-4D07-9AB0-04592C55DF4B}" type="slidenum">
              <a:rPr lang="en-US" smtClean="0"/>
              <a:t>‹#›</a:t>
            </a:fld>
            <a:endParaRPr lang="en-US" dirty="0"/>
          </a:p>
        </p:txBody>
      </p:sp>
    </p:spTree>
    <p:extLst>
      <p:ext uri="{BB962C8B-B14F-4D97-AF65-F5344CB8AC3E}">
        <p14:creationId xmlns:p14="http://schemas.microsoft.com/office/powerpoint/2010/main" val="2420345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EBF032-2137-421C-B549-850D1C9BAC19}" type="datetimeFigureOut">
              <a:rPr lang="en-US" smtClean="0"/>
              <a:t>9/15/2018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75055F-EE78-4D07-9AB0-04592C55DF4B}"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642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9EBF032-2137-421C-B549-850D1C9BAC19}" type="datetimeFigureOut">
              <a:rPr lang="en-US" smtClean="0"/>
              <a:t>9/15/2018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C875055F-EE78-4D07-9AB0-04592C55DF4B}"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6995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9EBF032-2137-421C-B549-850D1C9BAC19}" type="datetimeFigureOut">
              <a:rPr lang="en-US" smtClean="0"/>
              <a:t>9/15/2018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875055F-EE78-4D07-9AB0-04592C55DF4B}"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618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mrsralf.wordpress.com/2014/01/28/do-you-live-for-the-applause/"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hyperlink" Target="https://creativecommons.org/licenses/by-nc/4.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aetherforce.com/the-occult-symbolism-of-the-wizard-of-oz/" TargetMode="External"/><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loonylabs.org/2015/11/22/mri-happiness-brain-neuroscience/" TargetMode="External"/><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uburbancorrespondent.blogspot.com/2011_01_01_archive.html" TargetMode="Externa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hyperlink" Target="https://creativecommons.org/licenses/by/3.0/" TargetMode="External"/><Relationship Id="rId5" Type="http://schemas.openxmlformats.org/officeDocument/2006/relationships/hyperlink" Target="https://www.flickr.com/photos/23304245@N02/8261217436" TargetMode="Externa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lbehar.org/archives/57600" TargetMode="External"/><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drdeborahserani.blogspot.com/2012/10/how-to-find-good-psychotherapist.html" TargetMode="External"/><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travelinglight.ca/2014/09/08/make-change-your-friend/" TargetMode="External"/><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jparmstrong/4497659043/"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nc-nd/2.0/"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en.m.wikipedia.org/wiki/File:Sunset-at-Sea.jpg" TargetMode="External"/><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vmwarenews.de/page/918/" TargetMode="External"/><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flickr.com/photos/deeplifequotes/10095211933" TargetMode="External"/><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prepforum.wordpress.com/2014/08/15/10-inspirational-quotes-for-managing-change/" TargetMode="External"/><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theredboa.blogspot.com/2012/01/mojo-monday-be-change.html" TargetMode="External"/><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B6B80-2656-4747-B7B3-4F272A657366}"/>
              </a:ext>
            </a:extLst>
          </p:cNvPr>
          <p:cNvSpPr>
            <a:spLocks noGrp="1"/>
          </p:cNvSpPr>
          <p:nvPr>
            <p:ph type="ctrTitle"/>
          </p:nvPr>
        </p:nvSpPr>
        <p:spPr/>
        <p:txBody>
          <a:bodyPr/>
          <a:lstStyle/>
          <a:p>
            <a:r>
              <a:rPr lang="en-US" dirty="0"/>
              <a:t>Placing Aging, Ailing Parents</a:t>
            </a:r>
          </a:p>
        </p:txBody>
      </p:sp>
      <p:sp>
        <p:nvSpPr>
          <p:cNvPr id="3" name="Subtitle 2">
            <a:extLst>
              <a:ext uri="{FF2B5EF4-FFF2-40B4-BE49-F238E27FC236}">
                <a16:creationId xmlns:a16="http://schemas.microsoft.com/office/drawing/2014/main" id="{7A654239-F91B-498A-94DB-3A1CF6D7A113}"/>
              </a:ext>
            </a:extLst>
          </p:cNvPr>
          <p:cNvSpPr>
            <a:spLocks noGrp="1"/>
          </p:cNvSpPr>
          <p:nvPr>
            <p:ph type="subTitle" idx="1"/>
          </p:nvPr>
        </p:nvSpPr>
        <p:spPr>
          <a:xfrm>
            <a:off x="1011835" y="3531204"/>
            <a:ext cx="10965305" cy="2208289"/>
          </a:xfrm>
        </p:spPr>
        <p:txBody>
          <a:bodyPr>
            <a:normAutofit fontScale="85000" lnSpcReduction="10000"/>
          </a:bodyPr>
          <a:lstStyle/>
          <a:p>
            <a:r>
              <a:rPr lang="en-US" sz="4800" dirty="0"/>
              <a:t>           A Childs’ Perspective</a:t>
            </a:r>
          </a:p>
          <a:p>
            <a:r>
              <a:rPr lang="en-US" sz="4800" dirty="0"/>
              <a:t> </a:t>
            </a:r>
            <a:r>
              <a:rPr lang="en-US" sz="4200" dirty="0"/>
              <a:t>(A Child Who Is an Activity Director that is)</a:t>
            </a:r>
          </a:p>
        </p:txBody>
      </p:sp>
    </p:spTree>
    <p:extLst>
      <p:ext uri="{BB962C8B-B14F-4D97-AF65-F5344CB8AC3E}">
        <p14:creationId xmlns:p14="http://schemas.microsoft.com/office/powerpoint/2010/main" val="1038353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D2602-73DD-44BF-AF82-28AE19686132}"/>
              </a:ext>
            </a:extLst>
          </p:cNvPr>
          <p:cNvSpPr>
            <a:spLocks noGrp="1"/>
          </p:cNvSpPr>
          <p:nvPr>
            <p:ph type="title"/>
          </p:nvPr>
        </p:nvSpPr>
        <p:spPr/>
        <p:txBody>
          <a:bodyPr/>
          <a:lstStyle/>
          <a:p>
            <a:r>
              <a:rPr lang="en-US" dirty="0"/>
              <a:t>Questions to Ask While Touring a Facility</a:t>
            </a:r>
          </a:p>
        </p:txBody>
      </p:sp>
      <p:sp>
        <p:nvSpPr>
          <p:cNvPr id="4" name="TextBox 3">
            <a:extLst>
              <a:ext uri="{FF2B5EF4-FFF2-40B4-BE49-F238E27FC236}">
                <a16:creationId xmlns:a16="http://schemas.microsoft.com/office/drawing/2014/main" id="{D94FDF03-D763-4F44-95FC-97985D17EB25}"/>
              </a:ext>
            </a:extLst>
          </p:cNvPr>
          <p:cNvSpPr txBox="1"/>
          <p:nvPr/>
        </p:nvSpPr>
        <p:spPr>
          <a:xfrm>
            <a:off x="1451579" y="2013188"/>
            <a:ext cx="3750341" cy="954107"/>
          </a:xfrm>
          <a:prstGeom prst="rect">
            <a:avLst/>
          </a:prstGeom>
          <a:noFill/>
        </p:spPr>
        <p:txBody>
          <a:bodyPr wrap="square" rtlCol="0">
            <a:spAutoFit/>
          </a:bodyPr>
          <a:lstStyle/>
          <a:p>
            <a:r>
              <a:rPr lang="en-US" sz="2800" dirty="0"/>
              <a:t>Here are some Questions I asked:</a:t>
            </a:r>
          </a:p>
        </p:txBody>
      </p:sp>
      <p:sp>
        <p:nvSpPr>
          <p:cNvPr id="5" name="TextBox 4">
            <a:extLst>
              <a:ext uri="{FF2B5EF4-FFF2-40B4-BE49-F238E27FC236}">
                <a16:creationId xmlns:a16="http://schemas.microsoft.com/office/drawing/2014/main" id="{6957471C-3777-40EC-8BCC-86655DAE1B1F}"/>
              </a:ext>
            </a:extLst>
          </p:cNvPr>
          <p:cNvSpPr txBox="1"/>
          <p:nvPr/>
        </p:nvSpPr>
        <p:spPr>
          <a:xfrm>
            <a:off x="4724400" y="2235200"/>
            <a:ext cx="6330454" cy="400110"/>
          </a:xfrm>
          <a:prstGeom prst="rect">
            <a:avLst/>
          </a:prstGeom>
          <a:noFill/>
        </p:spPr>
        <p:txBody>
          <a:bodyPr wrap="square" rtlCol="0">
            <a:spAutoFit/>
          </a:bodyPr>
          <a:lstStyle/>
          <a:p>
            <a:r>
              <a:rPr lang="en-US" sz="2000" dirty="0"/>
              <a:t>               Staff to Resident Ratio’s on Each Shift</a:t>
            </a:r>
          </a:p>
        </p:txBody>
      </p:sp>
      <p:sp>
        <p:nvSpPr>
          <p:cNvPr id="6" name="TextBox 5">
            <a:extLst>
              <a:ext uri="{FF2B5EF4-FFF2-40B4-BE49-F238E27FC236}">
                <a16:creationId xmlns:a16="http://schemas.microsoft.com/office/drawing/2014/main" id="{CB3C4DB3-3E77-44B0-802F-268E9599DF4A}"/>
              </a:ext>
            </a:extLst>
          </p:cNvPr>
          <p:cNvSpPr txBox="1"/>
          <p:nvPr/>
        </p:nvSpPr>
        <p:spPr>
          <a:xfrm>
            <a:off x="5881339" y="2844225"/>
            <a:ext cx="3750341" cy="400110"/>
          </a:xfrm>
          <a:prstGeom prst="rect">
            <a:avLst/>
          </a:prstGeom>
          <a:noFill/>
        </p:spPr>
        <p:txBody>
          <a:bodyPr wrap="square" rtlCol="0">
            <a:spAutoFit/>
          </a:bodyPr>
          <a:lstStyle/>
          <a:p>
            <a:r>
              <a:rPr lang="en-US" sz="2000" dirty="0"/>
              <a:t>How Many Showers per week</a:t>
            </a:r>
          </a:p>
        </p:txBody>
      </p:sp>
      <p:sp>
        <p:nvSpPr>
          <p:cNvPr id="7" name="TextBox 6">
            <a:extLst>
              <a:ext uri="{FF2B5EF4-FFF2-40B4-BE49-F238E27FC236}">
                <a16:creationId xmlns:a16="http://schemas.microsoft.com/office/drawing/2014/main" id="{ADC49A39-653E-4062-B08D-86D33CC054A6}"/>
              </a:ext>
            </a:extLst>
          </p:cNvPr>
          <p:cNvSpPr txBox="1"/>
          <p:nvPr/>
        </p:nvSpPr>
        <p:spPr>
          <a:xfrm>
            <a:off x="1351280" y="3244335"/>
            <a:ext cx="3119120" cy="707886"/>
          </a:xfrm>
          <a:prstGeom prst="rect">
            <a:avLst/>
          </a:prstGeom>
          <a:noFill/>
        </p:spPr>
        <p:txBody>
          <a:bodyPr wrap="square" rtlCol="0">
            <a:spAutoFit/>
          </a:bodyPr>
          <a:lstStyle/>
          <a:p>
            <a:r>
              <a:rPr lang="en-US" sz="2000" dirty="0"/>
              <a:t>How Many laundry days per week</a:t>
            </a:r>
          </a:p>
        </p:txBody>
      </p:sp>
      <p:sp>
        <p:nvSpPr>
          <p:cNvPr id="8" name="TextBox 7">
            <a:extLst>
              <a:ext uri="{FF2B5EF4-FFF2-40B4-BE49-F238E27FC236}">
                <a16:creationId xmlns:a16="http://schemas.microsoft.com/office/drawing/2014/main" id="{FBD4D697-934E-48F9-ACCD-E7C38FC7004C}"/>
              </a:ext>
            </a:extLst>
          </p:cNvPr>
          <p:cNvSpPr txBox="1"/>
          <p:nvPr/>
        </p:nvSpPr>
        <p:spPr>
          <a:xfrm>
            <a:off x="6096000" y="3735963"/>
            <a:ext cx="3658901" cy="369332"/>
          </a:xfrm>
          <a:prstGeom prst="rect">
            <a:avLst/>
          </a:prstGeom>
          <a:noFill/>
        </p:spPr>
        <p:txBody>
          <a:bodyPr wrap="square" rtlCol="0">
            <a:spAutoFit/>
          </a:bodyPr>
          <a:lstStyle/>
          <a:p>
            <a:r>
              <a:rPr lang="en-US" dirty="0"/>
              <a:t>Medication Management</a:t>
            </a:r>
          </a:p>
        </p:txBody>
      </p:sp>
      <p:sp>
        <p:nvSpPr>
          <p:cNvPr id="9" name="TextBox 8">
            <a:extLst>
              <a:ext uri="{FF2B5EF4-FFF2-40B4-BE49-F238E27FC236}">
                <a16:creationId xmlns:a16="http://schemas.microsoft.com/office/drawing/2014/main" id="{25C30393-29D5-4EDA-90A5-CABDAE599F7C}"/>
              </a:ext>
            </a:extLst>
          </p:cNvPr>
          <p:cNvSpPr txBox="1"/>
          <p:nvPr/>
        </p:nvSpPr>
        <p:spPr>
          <a:xfrm>
            <a:off x="1451579" y="3982998"/>
            <a:ext cx="2734341" cy="400110"/>
          </a:xfrm>
          <a:prstGeom prst="rect">
            <a:avLst/>
          </a:prstGeom>
          <a:noFill/>
        </p:spPr>
        <p:txBody>
          <a:bodyPr wrap="square" rtlCol="0">
            <a:spAutoFit/>
          </a:bodyPr>
          <a:lstStyle/>
          <a:p>
            <a:r>
              <a:rPr lang="en-US" sz="2000" dirty="0"/>
              <a:t>Fall Prevention Tactics</a:t>
            </a:r>
          </a:p>
        </p:txBody>
      </p:sp>
      <p:sp>
        <p:nvSpPr>
          <p:cNvPr id="10" name="TextBox 9">
            <a:extLst>
              <a:ext uri="{FF2B5EF4-FFF2-40B4-BE49-F238E27FC236}">
                <a16:creationId xmlns:a16="http://schemas.microsoft.com/office/drawing/2014/main" id="{175C1B96-DF6A-470E-ADEC-066E26070BFB}"/>
              </a:ext>
            </a:extLst>
          </p:cNvPr>
          <p:cNvSpPr txBox="1"/>
          <p:nvPr/>
        </p:nvSpPr>
        <p:spPr>
          <a:xfrm>
            <a:off x="6247098" y="4406592"/>
            <a:ext cx="3018821" cy="369332"/>
          </a:xfrm>
          <a:prstGeom prst="rect">
            <a:avLst/>
          </a:prstGeom>
          <a:noFill/>
        </p:spPr>
        <p:txBody>
          <a:bodyPr wrap="square" rtlCol="0">
            <a:spAutoFit/>
          </a:bodyPr>
          <a:lstStyle/>
          <a:p>
            <a:r>
              <a:rPr lang="en-US" dirty="0"/>
              <a:t>Wound Care/Body Checks</a:t>
            </a:r>
          </a:p>
        </p:txBody>
      </p:sp>
      <p:sp>
        <p:nvSpPr>
          <p:cNvPr id="11" name="TextBox 10">
            <a:extLst>
              <a:ext uri="{FF2B5EF4-FFF2-40B4-BE49-F238E27FC236}">
                <a16:creationId xmlns:a16="http://schemas.microsoft.com/office/drawing/2014/main" id="{CE6B7341-89BE-4C36-ACDC-23CB7C6B127C}"/>
              </a:ext>
            </a:extLst>
          </p:cNvPr>
          <p:cNvSpPr txBox="1"/>
          <p:nvPr/>
        </p:nvSpPr>
        <p:spPr>
          <a:xfrm>
            <a:off x="1451579" y="4521200"/>
            <a:ext cx="2734341" cy="400110"/>
          </a:xfrm>
          <a:prstGeom prst="rect">
            <a:avLst/>
          </a:prstGeom>
          <a:noFill/>
        </p:spPr>
        <p:txBody>
          <a:bodyPr wrap="square" rtlCol="0">
            <a:spAutoFit/>
          </a:bodyPr>
          <a:lstStyle/>
          <a:p>
            <a:r>
              <a:rPr lang="en-US" sz="2000" dirty="0"/>
              <a:t>MD Visit in the Building</a:t>
            </a:r>
          </a:p>
        </p:txBody>
      </p:sp>
      <p:sp>
        <p:nvSpPr>
          <p:cNvPr id="14" name="TextBox 13">
            <a:extLst>
              <a:ext uri="{FF2B5EF4-FFF2-40B4-BE49-F238E27FC236}">
                <a16:creationId xmlns:a16="http://schemas.microsoft.com/office/drawing/2014/main" id="{B01666E3-648F-4FE2-AF22-B32406AC38F3}"/>
              </a:ext>
            </a:extLst>
          </p:cNvPr>
          <p:cNvSpPr txBox="1"/>
          <p:nvPr/>
        </p:nvSpPr>
        <p:spPr>
          <a:xfrm>
            <a:off x="1451579" y="5059402"/>
            <a:ext cx="5034007" cy="400110"/>
          </a:xfrm>
          <a:prstGeom prst="rect">
            <a:avLst/>
          </a:prstGeom>
          <a:noFill/>
        </p:spPr>
        <p:txBody>
          <a:bodyPr wrap="none" rtlCol="0">
            <a:spAutoFit/>
          </a:bodyPr>
          <a:lstStyle/>
          <a:p>
            <a:r>
              <a:rPr lang="en-US" sz="2000" dirty="0"/>
              <a:t>Base Price of Room/Levels of Care-ADD ONS</a:t>
            </a:r>
          </a:p>
        </p:txBody>
      </p:sp>
      <p:sp>
        <p:nvSpPr>
          <p:cNvPr id="18" name="TextBox 17">
            <a:extLst>
              <a:ext uri="{FF2B5EF4-FFF2-40B4-BE49-F238E27FC236}">
                <a16:creationId xmlns:a16="http://schemas.microsoft.com/office/drawing/2014/main" id="{B5A80515-FBFE-42C8-AC78-038C4E23514E}"/>
              </a:ext>
            </a:extLst>
          </p:cNvPr>
          <p:cNvSpPr txBox="1"/>
          <p:nvPr/>
        </p:nvSpPr>
        <p:spPr>
          <a:xfrm>
            <a:off x="6705600" y="4921310"/>
            <a:ext cx="3362459" cy="707886"/>
          </a:xfrm>
          <a:prstGeom prst="rect">
            <a:avLst/>
          </a:prstGeom>
          <a:noFill/>
        </p:spPr>
        <p:txBody>
          <a:bodyPr wrap="square" rtlCol="0">
            <a:spAutoFit/>
          </a:bodyPr>
          <a:lstStyle/>
          <a:p>
            <a:r>
              <a:rPr lang="en-US" dirty="0"/>
              <a:t>Most </a:t>
            </a:r>
            <a:r>
              <a:rPr lang="en-US" sz="2000" dirty="0"/>
              <a:t>Importantly All About  ACTIVITIES!!!!!!!!!!!!!!!!!!!!!!!</a:t>
            </a:r>
          </a:p>
        </p:txBody>
      </p:sp>
    </p:spTree>
    <p:extLst>
      <p:ext uri="{BB962C8B-B14F-4D97-AF65-F5344CB8AC3E}">
        <p14:creationId xmlns:p14="http://schemas.microsoft.com/office/powerpoint/2010/main" val="1447974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99B9-8DBF-4CF2-8383-F4EBAB92B18F}"/>
              </a:ext>
            </a:extLst>
          </p:cNvPr>
          <p:cNvSpPr>
            <a:spLocks noGrp="1"/>
          </p:cNvSpPr>
          <p:nvPr>
            <p:ph type="title"/>
          </p:nvPr>
        </p:nvSpPr>
        <p:spPr>
          <a:xfrm>
            <a:off x="1451691" y="171170"/>
            <a:ext cx="8643154" cy="1887950"/>
          </a:xfrm>
        </p:spPr>
        <p:txBody>
          <a:bodyPr>
            <a:normAutofit fontScale="90000"/>
          </a:bodyPr>
          <a:lstStyle/>
          <a:p>
            <a:r>
              <a:rPr lang="en-US" dirty="0"/>
              <a:t>IN fact I asked them for a calendar, I checked to see that there was a balance of different types of activities </a:t>
            </a:r>
            <a:br>
              <a:rPr lang="en-US" dirty="0"/>
            </a:br>
            <a:endParaRPr lang="en-US" dirty="0"/>
          </a:p>
        </p:txBody>
      </p:sp>
      <p:sp>
        <p:nvSpPr>
          <p:cNvPr id="3" name="Text Placeholder 2">
            <a:extLst>
              <a:ext uri="{FF2B5EF4-FFF2-40B4-BE49-F238E27FC236}">
                <a16:creationId xmlns:a16="http://schemas.microsoft.com/office/drawing/2014/main" id="{8A7D4937-F715-4FCB-8B09-451374960C14}"/>
              </a:ext>
            </a:extLst>
          </p:cNvPr>
          <p:cNvSpPr>
            <a:spLocks noGrp="1"/>
          </p:cNvSpPr>
          <p:nvPr>
            <p:ph type="body" idx="1"/>
          </p:nvPr>
        </p:nvSpPr>
        <p:spPr>
          <a:xfrm>
            <a:off x="1464399" y="4140016"/>
            <a:ext cx="8630446" cy="1012929"/>
          </a:xfrm>
        </p:spPr>
        <p:txBody>
          <a:bodyPr>
            <a:normAutofit fontScale="77500" lnSpcReduction="20000"/>
          </a:bodyPr>
          <a:lstStyle/>
          <a:p>
            <a:r>
              <a:rPr lang="en-US" sz="3600" dirty="0"/>
              <a:t>The areas I was looking for the activities programs to cover?</a:t>
            </a:r>
          </a:p>
        </p:txBody>
      </p:sp>
      <p:sp>
        <p:nvSpPr>
          <p:cNvPr id="4" name="TextBox 3">
            <a:extLst>
              <a:ext uri="{FF2B5EF4-FFF2-40B4-BE49-F238E27FC236}">
                <a16:creationId xmlns:a16="http://schemas.microsoft.com/office/drawing/2014/main" id="{F7525F9A-84A0-47C5-9AF7-6410856AD956}"/>
              </a:ext>
            </a:extLst>
          </p:cNvPr>
          <p:cNvSpPr txBox="1"/>
          <p:nvPr/>
        </p:nvSpPr>
        <p:spPr>
          <a:xfrm flipH="1">
            <a:off x="3332480" y="1840821"/>
            <a:ext cx="5323842" cy="1754326"/>
          </a:xfrm>
          <a:prstGeom prst="rect">
            <a:avLst/>
          </a:prstGeom>
          <a:noFill/>
        </p:spPr>
        <p:txBody>
          <a:bodyPr wrap="square" rtlCol="0">
            <a:spAutoFit/>
          </a:bodyPr>
          <a:lstStyle/>
          <a:p>
            <a:r>
              <a:rPr lang="en-US" sz="3600" dirty="0"/>
              <a:t>PAPA Jeopardy-Make Sure you form your answers in the form of a question? </a:t>
            </a:r>
          </a:p>
        </p:txBody>
      </p:sp>
    </p:spTree>
    <p:extLst>
      <p:ext uri="{BB962C8B-B14F-4D97-AF65-F5344CB8AC3E}">
        <p14:creationId xmlns:p14="http://schemas.microsoft.com/office/powerpoint/2010/main" val="2529736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98C917-D2AE-406F-B6D9-110DB7E013ED}"/>
              </a:ext>
            </a:extLst>
          </p:cNvPr>
          <p:cNvSpPr txBox="1"/>
          <p:nvPr/>
        </p:nvSpPr>
        <p:spPr>
          <a:xfrm flipH="1">
            <a:off x="1762759" y="1432560"/>
            <a:ext cx="3017522" cy="523220"/>
          </a:xfrm>
          <a:prstGeom prst="rect">
            <a:avLst/>
          </a:prstGeom>
          <a:noFill/>
        </p:spPr>
        <p:txBody>
          <a:bodyPr wrap="square" rtlCol="0">
            <a:spAutoFit/>
          </a:bodyPr>
          <a:lstStyle/>
          <a:p>
            <a:r>
              <a:rPr lang="en-US" sz="2800" dirty="0"/>
              <a:t>Physical</a:t>
            </a:r>
          </a:p>
        </p:txBody>
      </p:sp>
      <p:sp>
        <p:nvSpPr>
          <p:cNvPr id="6" name="TextBox 5">
            <a:extLst>
              <a:ext uri="{FF2B5EF4-FFF2-40B4-BE49-F238E27FC236}">
                <a16:creationId xmlns:a16="http://schemas.microsoft.com/office/drawing/2014/main" id="{736117C5-8A92-45EA-924D-38353DBE90DB}"/>
              </a:ext>
            </a:extLst>
          </p:cNvPr>
          <p:cNvSpPr txBox="1"/>
          <p:nvPr/>
        </p:nvSpPr>
        <p:spPr>
          <a:xfrm flipH="1">
            <a:off x="1869438" y="2174240"/>
            <a:ext cx="1676401" cy="523220"/>
          </a:xfrm>
          <a:prstGeom prst="rect">
            <a:avLst/>
          </a:prstGeom>
          <a:noFill/>
        </p:spPr>
        <p:txBody>
          <a:bodyPr wrap="square" rtlCol="0">
            <a:spAutoFit/>
          </a:bodyPr>
          <a:lstStyle/>
          <a:p>
            <a:r>
              <a:rPr lang="en-US" sz="2800" dirty="0"/>
              <a:t>Spiritual</a:t>
            </a:r>
          </a:p>
        </p:txBody>
      </p:sp>
      <p:sp>
        <p:nvSpPr>
          <p:cNvPr id="7" name="TextBox 6">
            <a:extLst>
              <a:ext uri="{FF2B5EF4-FFF2-40B4-BE49-F238E27FC236}">
                <a16:creationId xmlns:a16="http://schemas.microsoft.com/office/drawing/2014/main" id="{D3A00CDD-A189-4F41-A983-A8EF799FD6C8}"/>
              </a:ext>
            </a:extLst>
          </p:cNvPr>
          <p:cNvSpPr txBox="1"/>
          <p:nvPr/>
        </p:nvSpPr>
        <p:spPr>
          <a:xfrm>
            <a:off x="1869438" y="975360"/>
            <a:ext cx="3017522" cy="523220"/>
          </a:xfrm>
          <a:prstGeom prst="rect">
            <a:avLst/>
          </a:prstGeom>
          <a:noFill/>
        </p:spPr>
        <p:txBody>
          <a:bodyPr wrap="square" rtlCol="0">
            <a:spAutoFit/>
          </a:bodyPr>
          <a:lstStyle/>
          <a:p>
            <a:r>
              <a:rPr lang="en-US" sz="2800" dirty="0"/>
              <a:t>WHAT IS…….</a:t>
            </a:r>
          </a:p>
        </p:txBody>
      </p:sp>
      <p:sp>
        <p:nvSpPr>
          <p:cNvPr id="9" name="TextBox 8">
            <a:extLst>
              <a:ext uri="{FF2B5EF4-FFF2-40B4-BE49-F238E27FC236}">
                <a16:creationId xmlns:a16="http://schemas.microsoft.com/office/drawing/2014/main" id="{43AF93CF-4C37-4E31-856B-2F07C34781F2}"/>
              </a:ext>
            </a:extLst>
          </p:cNvPr>
          <p:cNvSpPr txBox="1"/>
          <p:nvPr/>
        </p:nvSpPr>
        <p:spPr>
          <a:xfrm flipH="1">
            <a:off x="6006411" y="1259840"/>
            <a:ext cx="3269669" cy="523220"/>
          </a:xfrm>
          <a:prstGeom prst="rect">
            <a:avLst/>
          </a:prstGeom>
          <a:noFill/>
        </p:spPr>
        <p:txBody>
          <a:bodyPr wrap="square" rtlCol="0">
            <a:spAutoFit/>
          </a:bodyPr>
          <a:lstStyle/>
          <a:p>
            <a:r>
              <a:rPr lang="en-US" sz="2800" dirty="0"/>
              <a:t>Psycho-Social</a:t>
            </a:r>
          </a:p>
        </p:txBody>
      </p:sp>
      <p:sp>
        <p:nvSpPr>
          <p:cNvPr id="10" name="TextBox 9">
            <a:extLst>
              <a:ext uri="{FF2B5EF4-FFF2-40B4-BE49-F238E27FC236}">
                <a16:creationId xmlns:a16="http://schemas.microsoft.com/office/drawing/2014/main" id="{4E66BC23-8013-4FB4-AD2E-CF5FAB52871C}"/>
              </a:ext>
            </a:extLst>
          </p:cNvPr>
          <p:cNvSpPr txBox="1"/>
          <p:nvPr/>
        </p:nvSpPr>
        <p:spPr>
          <a:xfrm flipH="1">
            <a:off x="6199451" y="2052320"/>
            <a:ext cx="3076629" cy="523220"/>
          </a:xfrm>
          <a:prstGeom prst="rect">
            <a:avLst/>
          </a:prstGeom>
          <a:noFill/>
        </p:spPr>
        <p:txBody>
          <a:bodyPr wrap="square" rtlCol="0">
            <a:spAutoFit/>
          </a:bodyPr>
          <a:lstStyle/>
          <a:p>
            <a:r>
              <a:rPr lang="en-US" sz="2800" dirty="0"/>
              <a:t>Mental</a:t>
            </a:r>
          </a:p>
        </p:txBody>
      </p:sp>
      <p:sp>
        <p:nvSpPr>
          <p:cNvPr id="11" name="TextBox 10">
            <a:extLst>
              <a:ext uri="{FF2B5EF4-FFF2-40B4-BE49-F238E27FC236}">
                <a16:creationId xmlns:a16="http://schemas.microsoft.com/office/drawing/2014/main" id="{79DFEE4E-CD51-4A54-8B24-857C983BDA65}"/>
              </a:ext>
            </a:extLst>
          </p:cNvPr>
          <p:cNvSpPr txBox="1"/>
          <p:nvPr/>
        </p:nvSpPr>
        <p:spPr>
          <a:xfrm flipH="1">
            <a:off x="1666236" y="2915920"/>
            <a:ext cx="1676402" cy="523220"/>
          </a:xfrm>
          <a:prstGeom prst="rect">
            <a:avLst/>
          </a:prstGeom>
          <a:noFill/>
        </p:spPr>
        <p:txBody>
          <a:bodyPr wrap="square" rtlCol="0">
            <a:spAutoFit/>
          </a:bodyPr>
          <a:lstStyle/>
          <a:p>
            <a:r>
              <a:rPr lang="en-US" sz="2800" dirty="0"/>
              <a:t>Emotional</a:t>
            </a:r>
          </a:p>
        </p:txBody>
      </p:sp>
      <p:sp>
        <p:nvSpPr>
          <p:cNvPr id="12" name="TextBox 11">
            <a:extLst>
              <a:ext uri="{FF2B5EF4-FFF2-40B4-BE49-F238E27FC236}">
                <a16:creationId xmlns:a16="http://schemas.microsoft.com/office/drawing/2014/main" id="{BA3EB1E3-04B2-45B7-9DA2-E4D42BCF66A7}"/>
              </a:ext>
            </a:extLst>
          </p:cNvPr>
          <p:cNvSpPr txBox="1"/>
          <p:nvPr/>
        </p:nvSpPr>
        <p:spPr>
          <a:xfrm flipH="1">
            <a:off x="6280731" y="2883952"/>
            <a:ext cx="2649909" cy="523220"/>
          </a:xfrm>
          <a:prstGeom prst="rect">
            <a:avLst/>
          </a:prstGeom>
          <a:noFill/>
        </p:spPr>
        <p:txBody>
          <a:bodyPr wrap="square" rtlCol="0">
            <a:spAutoFit/>
          </a:bodyPr>
          <a:lstStyle/>
          <a:p>
            <a:r>
              <a:rPr lang="en-US" sz="2800" dirty="0"/>
              <a:t>Other?</a:t>
            </a:r>
          </a:p>
        </p:txBody>
      </p:sp>
      <p:sp>
        <p:nvSpPr>
          <p:cNvPr id="14" name="TextBox 13">
            <a:extLst>
              <a:ext uri="{FF2B5EF4-FFF2-40B4-BE49-F238E27FC236}">
                <a16:creationId xmlns:a16="http://schemas.microsoft.com/office/drawing/2014/main" id="{357BFDBB-FE7B-4841-8205-9FE0B63ADED9}"/>
              </a:ext>
            </a:extLst>
          </p:cNvPr>
          <p:cNvSpPr txBox="1"/>
          <p:nvPr/>
        </p:nvSpPr>
        <p:spPr>
          <a:xfrm>
            <a:off x="1459595" y="4160541"/>
            <a:ext cx="12363300" cy="523220"/>
          </a:xfrm>
          <a:prstGeom prst="rect">
            <a:avLst/>
          </a:prstGeom>
          <a:noFill/>
        </p:spPr>
        <p:txBody>
          <a:bodyPr wrap="square" rtlCol="0">
            <a:spAutoFit/>
          </a:bodyPr>
          <a:lstStyle/>
          <a:p>
            <a:r>
              <a:rPr lang="en-US" sz="2800" dirty="0"/>
              <a:t>YES I AM THE MASTER OF POINTING OUT THE OBVIOUS</a:t>
            </a:r>
          </a:p>
        </p:txBody>
      </p:sp>
    </p:spTree>
    <p:extLst>
      <p:ext uri="{BB962C8B-B14F-4D97-AF65-F5344CB8AC3E}">
        <p14:creationId xmlns:p14="http://schemas.microsoft.com/office/powerpoint/2010/main" val="2579335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BA4456-B199-452F-A9EE-C1A9660729A4}"/>
              </a:ext>
            </a:extLst>
          </p:cNvPr>
          <p:cNvSpPr txBox="1"/>
          <p:nvPr/>
        </p:nvSpPr>
        <p:spPr>
          <a:xfrm>
            <a:off x="2204720" y="589280"/>
            <a:ext cx="7325360" cy="1569660"/>
          </a:xfrm>
          <a:prstGeom prst="rect">
            <a:avLst/>
          </a:prstGeom>
          <a:noFill/>
        </p:spPr>
        <p:txBody>
          <a:bodyPr wrap="square" rtlCol="0">
            <a:spAutoFit/>
          </a:bodyPr>
          <a:lstStyle/>
          <a:p>
            <a:r>
              <a:rPr lang="en-US" sz="3200" dirty="0"/>
              <a:t>Of Course an Activities Professional would look for all these things in a balanced well rounded calendar. </a:t>
            </a:r>
          </a:p>
        </p:txBody>
      </p:sp>
      <p:sp>
        <p:nvSpPr>
          <p:cNvPr id="4" name="TextBox 3">
            <a:extLst>
              <a:ext uri="{FF2B5EF4-FFF2-40B4-BE49-F238E27FC236}">
                <a16:creationId xmlns:a16="http://schemas.microsoft.com/office/drawing/2014/main" id="{DB2F3447-FA5B-488F-A156-CDBA767BC588}"/>
              </a:ext>
            </a:extLst>
          </p:cNvPr>
          <p:cNvSpPr txBox="1"/>
          <p:nvPr/>
        </p:nvSpPr>
        <p:spPr>
          <a:xfrm flipH="1">
            <a:off x="3049851" y="3322320"/>
            <a:ext cx="7099989" cy="2308324"/>
          </a:xfrm>
          <a:prstGeom prst="rect">
            <a:avLst/>
          </a:prstGeom>
          <a:noFill/>
        </p:spPr>
        <p:txBody>
          <a:bodyPr wrap="square" rtlCol="0">
            <a:spAutoFit/>
          </a:bodyPr>
          <a:lstStyle/>
          <a:p>
            <a:r>
              <a:rPr lang="en-US" sz="3600" dirty="0"/>
              <a:t>The Other and most Important thing that I did was OBSERVE the people living in the places I visited, How Happy and Connected were they?</a:t>
            </a:r>
          </a:p>
        </p:txBody>
      </p:sp>
    </p:spTree>
    <p:extLst>
      <p:ext uri="{BB962C8B-B14F-4D97-AF65-F5344CB8AC3E}">
        <p14:creationId xmlns:p14="http://schemas.microsoft.com/office/powerpoint/2010/main" val="2297898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1D36FE-3D1E-4461-8523-CE6DC7389EC6}"/>
              </a:ext>
            </a:extLst>
          </p:cNvPr>
          <p:cNvSpPr txBox="1"/>
          <p:nvPr/>
        </p:nvSpPr>
        <p:spPr>
          <a:xfrm flipH="1">
            <a:off x="1473200" y="2123132"/>
            <a:ext cx="8138162" cy="1569660"/>
          </a:xfrm>
          <a:prstGeom prst="rect">
            <a:avLst/>
          </a:prstGeom>
          <a:noFill/>
        </p:spPr>
        <p:txBody>
          <a:bodyPr wrap="square" rtlCol="0">
            <a:spAutoFit/>
          </a:bodyPr>
          <a:lstStyle/>
          <a:p>
            <a:r>
              <a:rPr lang="en-US" sz="3200" dirty="0"/>
              <a:t>Engagement/Activity the most valuable Marketing Tool the Facility has to offer!!!!!!!!! Other Staff can do it, but Ya’ll Do it Best!!!!!!</a:t>
            </a:r>
          </a:p>
        </p:txBody>
      </p:sp>
      <p:pic>
        <p:nvPicPr>
          <p:cNvPr id="5" name="Picture 4">
            <a:extLst>
              <a:ext uri="{FF2B5EF4-FFF2-40B4-BE49-F238E27FC236}">
                <a16:creationId xmlns:a16="http://schemas.microsoft.com/office/drawing/2014/main" id="{83330049-6696-4E6D-AA8F-11E2093EE25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94281" y="3940017"/>
            <a:ext cx="6096000" cy="1905000"/>
          </a:xfrm>
          <a:prstGeom prst="rect">
            <a:avLst/>
          </a:prstGeom>
        </p:spPr>
      </p:pic>
      <p:sp>
        <p:nvSpPr>
          <p:cNvPr id="6" name="TextBox 5">
            <a:extLst>
              <a:ext uri="{FF2B5EF4-FFF2-40B4-BE49-F238E27FC236}">
                <a16:creationId xmlns:a16="http://schemas.microsoft.com/office/drawing/2014/main" id="{36C5D9D4-B0D9-4D51-87BE-3E2546BD0676}"/>
              </a:ext>
            </a:extLst>
          </p:cNvPr>
          <p:cNvSpPr txBox="1"/>
          <p:nvPr/>
        </p:nvSpPr>
        <p:spPr>
          <a:xfrm>
            <a:off x="3048000" y="4381500"/>
            <a:ext cx="6096000" cy="230832"/>
          </a:xfrm>
          <a:prstGeom prst="rect">
            <a:avLst/>
          </a:prstGeom>
          <a:noFill/>
        </p:spPr>
        <p:txBody>
          <a:bodyPr wrap="square" rtlCol="0">
            <a:spAutoFit/>
          </a:bodyPr>
          <a:lstStyle/>
          <a:p>
            <a:r>
              <a:rPr lang="en-US" sz="900" dirty="0">
                <a:hlinkClick r:id="rId3" tooltip="https://mrsralf.wordpress.com/2014/01/28/do-you-live-for-the-applause/"/>
              </a:rPr>
              <a:t>This Photo</a:t>
            </a:r>
            <a:r>
              <a:rPr lang="en-US" sz="900" dirty="0"/>
              <a:t> by Unknown Author is licensed under </a:t>
            </a:r>
            <a:r>
              <a:rPr lang="en-US" sz="900" dirty="0">
                <a:hlinkClick r:id="rId4" tooltip="https://creativecommons.org/licenses/by-nc/4.0/"/>
              </a:rPr>
              <a:t>CC BY-NC</a:t>
            </a:r>
            <a:endParaRPr lang="en-US" sz="900" dirty="0"/>
          </a:p>
        </p:txBody>
      </p:sp>
      <p:sp>
        <p:nvSpPr>
          <p:cNvPr id="2" name="TextBox 1">
            <a:extLst>
              <a:ext uri="{FF2B5EF4-FFF2-40B4-BE49-F238E27FC236}">
                <a16:creationId xmlns:a16="http://schemas.microsoft.com/office/drawing/2014/main" id="{279A570E-72CF-4E98-BFDE-64107AA30252}"/>
              </a:ext>
            </a:extLst>
          </p:cNvPr>
          <p:cNvSpPr txBox="1"/>
          <p:nvPr/>
        </p:nvSpPr>
        <p:spPr>
          <a:xfrm>
            <a:off x="1473200" y="457200"/>
            <a:ext cx="8138162" cy="1569660"/>
          </a:xfrm>
          <a:prstGeom prst="rect">
            <a:avLst/>
          </a:prstGeom>
          <a:noFill/>
        </p:spPr>
        <p:txBody>
          <a:bodyPr wrap="square" rtlCol="0">
            <a:spAutoFit/>
          </a:bodyPr>
          <a:lstStyle/>
          <a:p>
            <a:r>
              <a:rPr lang="en-US" sz="3200" dirty="0"/>
              <a:t>Facilities Staffs’ willingness to engage and be involved with the residents played a major part in my decision.</a:t>
            </a:r>
          </a:p>
        </p:txBody>
      </p:sp>
    </p:spTree>
    <p:extLst>
      <p:ext uri="{BB962C8B-B14F-4D97-AF65-F5344CB8AC3E}">
        <p14:creationId xmlns:p14="http://schemas.microsoft.com/office/powerpoint/2010/main" val="944867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DFA422-7BFF-4657-A604-E66DB763AEF5}"/>
              </a:ext>
            </a:extLst>
          </p:cNvPr>
          <p:cNvSpPr txBox="1"/>
          <p:nvPr/>
        </p:nvSpPr>
        <p:spPr>
          <a:xfrm>
            <a:off x="868680" y="651510"/>
            <a:ext cx="10138410" cy="2062103"/>
          </a:xfrm>
          <a:prstGeom prst="rect">
            <a:avLst/>
          </a:prstGeom>
          <a:noFill/>
        </p:spPr>
        <p:txBody>
          <a:bodyPr wrap="square" rtlCol="0">
            <a:spAutoFit/>
          </a:bodyPr>
          <a:lstStyle/>
          <a:p>
            <a:r>
              <a:rPr lang="en-US" sz="3200" dirty="0"/>
              <a:t>As well said in The  Wizard of Oz “There’s no Place Like Home,” or is there?  Activities Professionals are the key to helping make people feel as comfortable and at home as possible.   Yes I know that’s OBVIOUS !!! There I Go Again!!!</a:t>
            </a:r>
          </a:p>
        </p:txBody>
      </p:sp>
      <p:pic>
        <p:nvPicPr>
          <p:cNvPr id="6" name="Picture 5">
            <a:extLst>
              <a:ext uri="{FF2B5EF4-FFF2-40B4-BE49-F238E27FC236}">
                <a16:creationId xmlns:a16="http://schemas.microsoft.com/office/drawing/2014/main" id="{D3AA0F5C-53BE-459B-AC16-455B3F0C7B8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66110" y="2792492"/>
            <a:ext cx="6069330" cy="3413998"/>
          </a:xfrm>
          <a:prstGeom prst="rect">
            <a:avLst/>
          </a:prstGeom>
        </p:spPr>
      </p:pic>
      <p:sp>
        <p:nvSpPr>
          <p:cNvPr id="7" name="TextBox 6">
            <a:extLst>
              <a:ext uri="{FF2B5EF4-FFF2-40B4-BE49-F238E27FC236}">
                <a16:creationId xmlns:a16="http://schemas.microsoft.com/office/drawing/2014/main" id="{F87B64B7-0207-4E3A-9CCF-693AA906293F}"/>
              </a:ext>
            </a:extLst>
          </p:cNvPr>
          <p:cNvSpPr txBox="1"/>
          <p:nvPr/>
        </p:nvSpPr>
        <p:spPr>
          <a:xfrm>
            <a:off x="3166110" y="6483763"/>
            <a:ext cx="6069330" cy="230832"/>
          </a:xfrm>
          <a:prstGeom prst="rect">
            <a:avLst/>
          </a:prstGeom>
          <a:noFill/>
        </p:spPr>
        <p:txBody>
          <a:bodyPr wrap="square" rtlCol="0">
            <a:spAutoFit/>
          </a:bodyPr>
          <a:lstStyle/>
          <a:p>
            <a:r>
              <a:rPr lang="en-US" sz="900" dirty="0">
                <a:hlinkClick r:id="rId3" tooltip="http://aetherforce.com/the-occult-symbolism-of-the-wizard-of-oz/"/>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2610642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22372-4EAE-4770-8F0B-13C66B35DE95}"/>
              </a:ext>
            </a:extLst>
          </p:cNvPr>
          <p:cNvSpPr>
            <a:spLocks noGrp="1"/>
          </p:cNvSpPr>
          <p:nvPr>
            <p:ph type="title"/>
          </p:nvPr>
        </p:nvSpPr>
        <p:spPr/>
        <p:txBody>
          <a:bodyPr>
            <a:normAutofit/>
          </a:bodyPr>
          <a:lstStyle/>
          <a:p>
            <a:r>
              <a:rPr lang="en-US" sz="5400" dirty="0"/>
              <a:t>Inspection Reports A Must</a:t>
            </a:r>
          </a:p>
        </p:txBody>
      </p:sp>
      <p:sp>
        <p:nvSpPr>
          <p:cNvPr id="3" name="Title 1">
            <a:extLst>
              <a:ext uri="{FF2B5EF4-FFF2-40B4-BE49-F238E27FC236}">
                <a16:creationId xmlns:a16="http://schemas.microsoft.com/office/drawing/2014/main" id="{6B8298AE-9016-43D5-A27E-AD8B26934327}"/>
              </a:ext>
            </a:extLst>
          </p:cNvPr>
          <p:cNvSpPr txBox="1">
            <a:spLocks/>
          </p:cNvSpPr>
          <p:nvPr/>
        </p:nvSpPr>
        <p:spPr>
          <a:xfrm>
            <a:off x="1451578" y="1993239"/>
            <a:ext cx="9603275"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5400" dirty="0"/>
              <a:t>            </a:t>
            </a:r>
            <a:r>
              <a:rPr lang="en-US" sz="5400" dirty="0">
                <a:effectLst>
                  <a:outerShdw blurRad="38100" dist="38100" dir="2700000" algn="tl">
                    <a:srgbClr val="000000">
                      <a:alpha val="43137"/>
                    </a:srgbClr>
                  </a:outerShdw>
                </a:effectLst>
              </a:rPr>
              <a:t>     </a:t>
            </a:r>
            <a:r>
              <a:rPr lang="en-US" sz="5400" i="1" dirty="0">
                <a:effectLst>
                  <a:outerShdw blurRad="38100" dist="38100" dir="2700000" algn="tl">
                    <a:srgbClr val="000000">
                      <a:alpha val="43137"/>
                    </a:srgbClr>
                  </a:outerShdw>
                </a:effectLst>
              </a:rPr>
              <a:t>READ !!!!!!</a:t>
            </a:r>
            <a:endParaRPr lang="en-US" sz="5400" dirty="0"/>
          </a:p>
        </p:txBody>
      </p:sp>
      <p:sp>
        <p:nvSpPr>
          <p:cNvPr id="5" name="TextBox 4">
            <a:extLst>
              <a:ext uri="{FF2B5EF4-FFF2-40B4-BE49-F238E27FC236}">
                <a16:creationId xmlns:a16="http://schemas.microsoft.com/office/drawing/2014/main" id="{4B136565-6C28-4152-9157-8C6855C34FDC}"/>
              </a:ext>
            </a:extLst>
          </p:cNvPr>
          <p:cNvSpPr txBox="1"/>
          <p:nvPr/>
        </p:nvSpPr>
        <p:spPr>
          <a:xfrm flipH="1">
            <a:off x="731520" y="3322320"/>
            <a:ext cx="10251440" cy="584775"/>
          </a:xfrm>
          <a:prstGeom prst="rect">
            <a:avLst/>
          </a:prstGeom>
          <a:noFill/>
        </p:spPr>
        <p:txBody>
          <a:bodyPr wrap="square" rtlCol="0">
            <a:spAutoFit/>
          </a:bodyPr>
          <a:lstStyle/>
          <a:p>
            <a:r>
              <a:rPr lang="en-US" sz="3200" dirty="0"/>
              <a:t>You Think People Aren’t Looking But they </a:t>
            </a:r>
            <a:r>
              <a:rPr lang="en-US" sz="3200" u="sng" dirty="0"/>
              <a:t>REALLY</a:t>
            </a:r>
            <a:r>
              <a:rPr lang="en-US" sz="3200" dirty="0"/>
              <a:t> are!!!!!!!!!!</a:t>
            </a:r>
          </a:p>
        </p:txBody>
      </p:sp>
      <p:sp>
        <p:nvSpPr>
          <p:cNvPr id="4" name="TextBox 3">
            <a:extLst>
              <a:ext uri="{FF2B5EF4-FFF2-40B4-BE49-F238E27FC236}">
                <a16:creationId xmlns:a16="http://schemas.microsoft.com/office/drawing/2014/main" id="{3C8F7FA0-D6FB-4919-B7E2-4152D7174CF8}"/>
              </a:ext>
            </a:extLst>
          </p:cNvPr>
          <p:cNvSpPr txBox="1"/>
          <p:nvPr/>
        </p:nvSpPr>
        <p:spPr>
          <a:xfrm>
            <a:off x="925830" y="4511040"/>
            <a:ext cx="10698480" cy="1077218"/>
          </a:xfrm>
          <a:prstGeom prst="rect">
            <a:avLst/>
          </a:prstGeom>
          <a:noFill/>
        </p:spPr>
        <p:txBody>
          <a:bodyPr wrap="square" rtlCol="0">
            <a:spAutoFit/>
          </a:bodyPr>
          <a:lstStyle/>
          <a:p>
            <a:r>
              <a:rPr lang="en-US" sz="3200" dirty="0"/>
              <a:t>As Forest Gump Says,  “There’s not much more I have to say              </a:t>
            </a:r>
          </a:p>
          <a:p>
            <a:r>
              <a:rPr lang="en-US" sz="3200" dirty="0"/>
              <a:t>                                   about that</a:t>
            </a:r>
            <a:r>
              <a:rPr lang="en-US" sz="2400" dirty="0"/>
              <a:t>.”</a:t>
            </a:r>
          </a:p>
        </p:txBody>
      </p:sp>
    </p:spTree>
    <p:extLst>
      <p:ext uri="{BB962C8B-B14F-4D97-AF65-F5344CB8AC3E}">
        <p14:creationId xmlns:p14="http://schemas.microsoft.com/office/powerpoint/2010/main" val="4057231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691663-7037-49DA-BA1E-86249D5B3463}"/>
              </a:ext>
            </a:extLst>
          </p:cNvPr>
          <p:cNvSpPr txBox="1"/>
          <p:nvPr/>
        </p:nvSpPr>
        <p:spPr>
          <a:xfrm>
            <a:off x="1051560" y="434340"/>
            <a:ext cx="9989820" cy="830997"/>
          </a:xfrm>
          <a:prstGeom prst="rect">
            <a:avLst/>
          </a:prstGeom>
          <a:noFill/>
        </p:spPr>
        <p:txBody>
          <a:bodyPr wrap="square" rtlCol="0">
            <a:spAutoFit/>
          </a:bodyPr>
          <a:lstStyle/>
          <a:p>
            <a:r>
              <a:rPr lang="en-US" sz="4800" dirty="0"/>
              <a:t>  Parting with the Home-Things/Stuff</a:t>
            </a:r>
          </a:p>
        </p:txBody>
      </p:sp>
      <p:pic>
        <p:nvPicPr>
          <p:cNvPr id="6" name="Picture 5">
            <a:extLst>
              <a:ext uri="{FF2B5EF4-FFF2-40B4-BE49-F238E27FC236}">
                <a16:creationId xmlns:a16="http://schemas.microsoft.com/office/drawing/2014/main" id="{A9E98FE5-F257-4F45-AA22-F3CFE73F8C1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03320" y="1568026"/>
            <a:ext cx="5135880" cy="3994573"/>
          </a:xfrm>
          <a:prstGeom prst="rect">
            <a:avLst/>
          </a:prstGeom>
        </p:spPr>
      </p:pic>
      <p:sp>
        <p:nvSpPr>
          <p:cNvPr id="7" name="TextBox 6">
            <a:extLst>
              <a:ext uri="{FF2B5EF4-FFF2-40B4-BE49-F238E27FC236}">
                <a16:creationId xmlns:a16="http://schemas.microsoft.com/office/drawing/2014/main" id="{A8C0E538-37AD-45C6-B4F4-8060C671B8E1}"/>
              </a:ext>
            </a:extLst>
          </p:cNvPr>
          <p:cNvSpPr txBox="1"/>
          <p:nvPr/>
        </p:nvSpPr>
        <p:spPr>
          <a:xfrm>
            <a:off x="3352800" y="5562600"/>
            <a:ext cx="5486400" cy="230832"/>
          </a:xfrm>
          <a:prstGeom prst="rect">
            <a:avLst/>
          </a:prstGeom>
          <a:noFill/>
        </p:spPr>
        <p:txBody>
          <a:bodyPr wrap="square" rtlCol="0">
            <a:spAutoFit/>
          </a:bodyPr>
          <a:lstStyle/>
          <a:p>
            <a:r>
              <a:rPr lang="en-US" sz="900" dirty="0">
                <a:hlinkClick r:id="rId3" tooltip="http://loonylabs.org/2015/11/22/mri-happiness-brain-neuroscience/"/>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15973917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E3BE44-3D91-4F0A-9BA9-B17A199F14E5}"/>
              </a:ext>
            </a:extLst>
          </p:cNvPr>
          <p:cNvSpPr txBox="1"/>
          <p:nvPr/>
        </p:nvSpPr>
        <p:spPr>
          <a:xfrm>
            <a:off x="1085850" y="571500"/>
            <a:ext cx="9932670" cy="1569660"/>
          </a:xfrm>
          <a:prstGeom prst="rect">
            <a:avLst/>
          </a:prstGeom>
          <a:noFill/>
        </p:spPr>
        <p:txBody>
          <a:bodyPr wrap="square" rtlCol="0">
            <a:spAutoFit/>
          </a:bodyPr>
          <a:lstStyle/>
          <a:p>
            <a:r>
              <a:rPr lang="en-US" sz="3200" dirty="0"/>
              <a:t>The late, great comedian George Carlin had a whole routine on Stuff and Things and I believe he said “Things are things, but stuff is Personal!”</a:t>
            </a:r>
          </a:p>
        </p:txBody>
      </p:sp>
      <p:sp>
        <p:nvSpPr>
          <p:cNvPr id="3" name="TextBox 2">
            <a:extLst>
              <a:ext uri="{FF2B5EF4-FFF2-40B4-BE49-F238E27FC236}">
                <a16:creationId xmlns:a16="http://schemas.microsoft.com/office/drawing/2014/main" id="{56F92871-6033-426C-87E2-F9CE6EDDDB50}"/>
              </a:ext>
            </a:extLst>
          </p:cNvPr>
          <p:cNvSpPr txBox="1"/>
          <p:nvPr/>
        </p:nvSpPr>
        <p:spPr>
          <a:xfrm>
            <a:off x="994410" y="2354580"/>
            <a:ext cx="10024110" cy="584775"/>
          </a:xfrm>
          <a:prstGeom prst="rect">
            <a:avLst/>
          </a:prstGeom>
          <a:noFill/>
        </p:spPr>
        <p:txBody>
          <a:bodyPr wrap="square" rtlCol="0">
            <a:spAutoFit/>
          </a:bodyPr>
          <a:lstStyle/>
          <a:p>
            <a:r>
              <a:rPr lang="en-US" sz="3200" dirty="0"/>
              <a:t>Let’s Talk about Things and Stuff for Just a moment</a:t>
            </a:r>
          </a:p>
        </p:txBody>
      </p:sp>
      <p:sp>
        <p:nvSpPr>
          <p:cNvPr id="4" name="TextBox 3">
            <a:extLst>
              <a:ext uri="{FF2B5EF4-FFF2-40B4-BE49-F238E27FC236}">
                <a16:creationId xmlns:a16="http://schemas.microsoft.com/office/drawing/2014/main" id="{678503EC-3360-47BE-8083-08256EFF423E}"/>
              </a:ext>
            </a:extLst>
          </p:cNvPr>
          <p:cNvSpPr txBox="1"/>
          <p:nvPr/>
        </p:nvSpPr>
        <p:spPr>
          <a:xfrm>
            <a:off x="1303020" y="3152775"/>
            <a:ext cx="3383280" cy="584775"/>
          </a:xfrm>
          <a:prstGeom prst="rect">
            <a:avLst/>
          </a:prstGeom>
          <a:noFill/>
        </p:spPr>
        <p:txBody>
          <a:bodyPr wrap="square" rtlCol="0">
            <a:spAutoFit/>
          </a:bodyPr>
          <a:lstStyle/>
          <a:p>
            <a:r>
              <a:rPr lang="en-US" sz="3200" dirty="0"/>
              <a:t>THINGS</a:t>
            </a:r>
          </a:p>
        </p:txBody>
      </p:sp>
      <p:sp>
        <p:nvSpPr>
          <p:cNvPr id="5" name="TextBox 4">
            <a:extLst>
              <a:ext uri="{FF2B5EF4-FFF2-40B4-BE49-F238E27FC236}">
                <a16:creationId xmlns:a16="http://schemas.microsoft.com/office/drawing/2014/main" id="{307261A0-F786-4382-8675-BB3E65708D91}"/>
              </a:ext>
            </a:extLst>
          </p:cNvPr>
          <p:cNvSpPr txBox="1"/>
          <p:nvPr/>
        </p:nvSpPr>
        <p:spPr>
          <a:xfrm>
            <a:off x="7223760" y="3051810"/>
            <a:ext cx="3291840" cy="584775"/>
          </a:xfrm>
          <a:prstGeom prst="rect">
            <a:avLst/>
          </a:prstGeom>
          <a:noFill/>
        </p:spPr>
        <p:txBody>
          <a:bodyPr wrap="square" rtlCol="0">
            <a:spAutoFit/>
          </a:bodyPr>
          <a:lstStyle/>
          <a:p>
            <a:r>
              <a:rPr lang="en-US" sz="3200" dirty="0"/>
              <a:t>      STUFF</a:t>
            </a:r>
          </a:p>
        </p:txBody>
      </p:sp>
      <p:sp>
        <p:nvSpPr>
          <p:cNvPr id="6" name="TextBox 5">
            <a:extLst>
              <a:ext uri="{FF2B5EF4-FFF2-40B4-BE49-F238E27FC236}">
                <a16:creationId xmlns:a16="http://schemas.microsoft.com/office/drawing/2014/main" id="{79A0109E-76F8-425B-9E84-1E93063973D9}"/>
              </a:ext>
            </a:extLst>
          </p:cNvPr>
          <p:cNvSpPr txBox="1"/>
          <p:nvPr/>
        </p:nvSpPr>
        <p:spPr>
          <a:xfrm>
            <a:off x="1268730" y="3794253"/>
            <a:ext cx="9018270" cy="2062103"/>
          </a:xfrm>
          <a:prstGeom prst="rect">
            <a:avLst/>
          </a:prstGeom>
          <a:noFill/>
        </p:spPr>
        <p:txBody>
          <a:bodyPr wrap="square" rtlCol="0">
            <a:spAutoFit/>
          </a:bodyPr>
          <a:lstStyle/>
          <a:p>
            <a:r>
              <a:rPr lang="en-US" sz="3200" dirty="0"/>
              <a:t>Take a piece of paper, on the top left side write the word Things and on the top right side write the word stuff.  Take a few minutes and make these lists for yourself.   </a:t>
            </a:r>
          </a:p>
        </p:txBody>
      </p:sp>
    </p:spTree>
    <p:extLst>
      <p:ext uri="{BB962C8B-B14F-4D97-AF65-F5344CB8AC3E}">
        <p14:creationId xmlns:p14="http://schemas.microsoft.com/office/powerpoint/2010/main" val="1904192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282735-CC26-45B4-BEBE-E372AAFA816D}"/>
              </a:ext>
            </a:extLst>
          </p:cNvPr>
          <p:cNvSpPr txBox="1"/>
          <p:nvPr/>
        </p:nvSpPr>
        <p:spPr>
          <a:xfrm>
            <a:off x="1188720" y="640080"/>
            <a:ext cx="9521190" cy="2062103"/>
          </a:xfrm>
          <a:prstGeom prst="rect">
            <a:avLst/>
          </a:prstGeom>
          <a:noFill/>
        </p:spPr>
        <p:txBody>
          <a:bodyPr wrap="square" rtlCol="0">
            <a:spAutoFit/>
          </a:bodyPr>
          <a:lstStyle/>
          <a:p>
            <a:r>
              <a:rPr lang="en-US" sz="3200" dirty="0"/>
              <a:t>Now if I told you, you are moving into a smaller place and you could only take a smaller amount of your things and stuff how would you feel? OK now remove 2 items  from each list .  What to Choose? How do you feel?</a:t>
            </a:r>
          </a:p>
        </p:txBody>
      </p:sp>
      <p:pic>
        <p:nvPicPr>
          <p:cNvPr id="4" name="Picture 3">
            <a:extLst>
              <a:ext uri="{FF2B5EF4-FFF2-40B4-BE49-F238E27FC236}">
                <a16:creationId xmlns:a16="http://schemas.microsoft.com/office/drawing/2014/main" id="{969CDE7C-4C0C-43DF-B9FB-456BBB7D213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77890" y="2701535"/>
            <a:ext cx="4629150" cy="2956639"/>
          </a:xfrm>
          <a:prstGeom prst="rect">
            <a:avLst/>
          </a:prstGeom>
        </p:spPr>
      </p:pic>
      <p:sp>
        <p:nvSpPr>
          <p:cNvPr id="5" name="TextBox 4">
            <a:extLst>
              <a:ext uri="{FF2B5EF4-FFF2-40B4-BE49-F238E27FC236}">
                <a16:creationId xmlns:a16="http://schemas.microsoft.com/office/drawing/2014/main" id="{38BAF7E0-6821-45E4-9B23-C15E96B676B4}"/>
              </a:ext>
            </a:extLst>
          </p:cNvPr>
          <p:cNvSpPr txBox="1"/>
          <p:nvPr/>
        </p:nvSpPr>
        <p:spPr>
          <a:xfrm>
            <a:off x="5364480" y="4548635"/>
            <a:ext cx="970353" cy="784830"/>
          </a:xfrm>
          <a:prstGeom prst="rect">
            <a:avLst/>
          </a:prstGeom>
          <a:noFill/>
        </p:spPr>
        <p:txBody>
          <a:bodyPr wrap="square" rtlCol="0">
            <a:spAutoFit/>
          </a:bodyPr>
          <a:lstStyle/>
          <a:p>
            <a:r>
              <a:rPr lang="en-US" sz="900" dirty="0">
                <a:hlinkClick r:id="rId3" tooltip="http://suburbancorrespondent.blogspot.com/2011_01_01_archive.html"/>
              </a:rPr>
              <a:t>This Photo</a:t>
            </a:r>
            <a:r>
              <a:rPr lang="en-US" sz="900" dirty="0"/>
              <a:t> by Unknown Author is licensed under </a:t>
            </a:r>
            <a:r>
              <a:rPr lang="en-US" sz="900" dirty="0">
                <a:hlinkClick r:id="rId4" tooltip="https://creativecommons.org/licenses/by-nc-nd/3.0/"/>
              </a:rPr>
              <a:t>CC BY-NC-ND</a:t>
            </a:r>
            <a:endParaRPr lang="en-US" sz="900" dirty="0"/>
          </a:p>
        </p:txBody>
      </p:sp>
      <p:sp>
        <p:nvSpPr>
          <p:cNvPr id="8" name="TextBox 7">
            <a:extLst>
              <a:ext uri="{FF2B5EF4-FFF2-40B4-BE49-F238E27FC236}">
                <a16:creationId xmlns:a16="http://schemas.microsoft.com/office/drawing/2014/main" id="{4F688536-B57E-4B2C-AE33-F21CC476CB74}"/>
              </a:ext>
            </a:extLst>
          </p:cNvPr>
          <p:cNvSpPr txBox="1"/>
          <p:nvPr/>
        </p:nvSpPr>
        <p:spPr>
          <a:xfrm>
            <a:off x="2235975" y="6782980"/>
            <a:ext cx="5319255" cy="230832"/>
          </a:xfrm>
          <a:prstGeom prst="rect">
            <a:avLst/>
          </a:prstGeom>
          <a:noFill/>
        </p:spPr>
        <p:txBody>
          <a:bodyPr wrap="square" rtlCol="0">
            <a:spAutoFit/>
          </a:bodyPr>
          <a:lstStyle/>
          <a:p>
            <a:r>
              <a:rPr lang="en-US" sz="900" dirty="0">
                <a:hlinkClick r:id="rId5" tooltip="https://www.flickr.com/photos/23304245@N02/8261217436"/>
              </a:rPr>
              <a:t>This Photo</a:t>
            </a:r>
            <a:r>
              <a:rPr lang="en-US" sz="900" dirty="0"/>
              <a:t> by Unknown Author is licensed under </a:t>
            </a:r>
            <a:r>
              <a:rPr lang="en-US" sz="900" dirty="0">
                <a:hlinkClick r:id="rId6" tooltip="https://creativecommons.org/licenses/by/3.0/"/>
              </a:rPr>
              <a:t>CC BY</a:t>
            </a:r>
            <a:endParaRPr lang="en-US" sz="900" dirty="0"/>
          </a:p>
        </p:txBody>
      </p:sp>
      <p:sp>
        <p:nvSpPr>
          <p:cNvPr id="9" name="TextBox 8">
            <a:extLst>
              <a:ext uri="{FF2B5EF4-FFF2-40B4-BE49-F238E27FC236}">
                <a16:creationId xmlns:a16="http://schemas.microsoft.com/office/drawing/2014/main" id="{A70AD2BD-EA7E-46D3-BFEA-C3C535218431}"/>
              </a:ext>
            </a:extLst>
          </p:cNvPr>
          <p:cNvSpPr txBox="1"/>
          <p:nvPr/>
        </p:nvSpPr>
        <p:spPr>
          <a:xfrm flipH="1">
            <a:off x="1092273" y="3703733"/>
            <a:ext cx="3943350" cy="1569660"/>
          </a:xfrm>
          <a:prstGeom prst="rect">
            <a:avLst/>
          </a:prstGeom>
          <a:noFill/>
        </p:spPr>
        <p:txBody>
          <a:bodyPr wrap="square" rtlCol="0">
            <a:spAutoFit/>
          </a:bodyPr>
          <a:lstStyle/>
          <a:p>
            <a:r>
              <a:rPr lang="en-US" sz="3200" dirty="0"/>
              <a:t>What if you have almost 65 years of Things and Stuff?</a:t>
            </a:r>
          </a:p>
        </p:txBody>
      </p:sp>
    </p:spTree>
    <p:extLst>
      <p:ext uri="{BB962C8B-B14F-4D97-AF65-F5344CB8AC3E}">
        <p14:creationId xmlns:p14="http://schemas.microsoft.com/office/powerpoint/2010/main" val="234348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8F478-059A-49A3-9F65-088530419020}"/>
              </a:ext>
            </a:extLst>
          </p:cNvPr>
          <p:cNvSpPr>
            <a:spLocks noGrp="1"/>
          </p:cNvSpPr>
          <p:nvPr>
            <p:ph type="title"/>
          </p:nvPr>
        </p:nvSpPr>
        <p:spPr/>
        <p:txBody>
          <a:bodyPr>
            <a:normAutofit fontScale="90000"/>
          </a:bodyPr>
          <a:lstStyle/>
          <a:p>
            <a:r>
              <a:rPr lang="en-US" dirty="0"/>
              <a:t>My Observations--3 Workshops /3 Years all some how or another connected to Change</a:t>
            </a:r>
          </a:p>
        </p:txBody>
      </p:sp>
      <p:sp>
        <p:nvSpPr>
          <p:cNvPr id="3" name="Content Placeholder 2">
            <a:extLst>
              <a:ext uri="{FF2B5EF4-FFF2-40B4-BE49-F238E27FC236}">
                <a16:creationId xmlns:a16="http://schemas.microsoft.com/office/drawing/2014/main" id="{AB60B610-42E9-469C-BC2E-963E65FF4F53}"/>
              </a:ext>
            </a:extLst>
          </p:cNvPr>
          <p:cNvSpPr>
            <a:spLocks noGrp="1"/>
          </p:cNvSpPr>
          <p:nvPr>
            <p:ph idx="1"/>
          </p:nvPr>
        </p:nvSpPr>
        <p:spPr/>
        <p:txBody>
          <a:bodyPr>
            <a:normAutofit/>
          </a:bodyPr>
          <a:lstStyle/>
          <a:p>
            <a:r>
              <a:rPr lang="en-US" dirty="0"/>
              <a:t>1.The 3 R’s Routines, Rituals, Reminiscing -  Challenges with Change</a:t>
            </a:r>
          </a:p>
          <a:p>
            <a:r>
              <a:rPr lang="en-US" dirty="0"/>
              <a:t>2. Creating Our Life - About Identity and what changes about our identity and what stays the same throughout our lifetimes</a:t>
            </a:r>
          </a:p>
          <a:p>
            <a:r>
              <a:rPr lang="en-US" dirty="0"/>
              <a:t>3. Placing Aging and Ailing Parents- Forced Change/Struggling with Change</a:t>
            </a:r>
          </a:p>
          <a:p>
            <a:endParaRPr lang="en-US" dirty="0"/>
          </a:p>
          <a:p>
            <a:r>
              <a:rPr lang="en-US" sz="2800" dirty="0"/>
              <a:t>Does anyone think I might have an obsession with change?</a:t>
            </a:r>
          </a:p>
          <a:p>
            <a:pPr marL="0" indent="0">
              <a:buNone/>
            </a:pPr>
            <a:r>
              <a:rPr lang="en-US" dirty="0"/>
              <a:t> </a:t>
            </a:r>
          </a:p>
          <a:p>
            <a:endParaRPr lang="en-US" dirty="0"/>
          </a:p>
        </p:txBody>
      </p:sp>
    </p:spTree>
    <p:extLst>
      <p:ext uri="{BB962C8B-B14F-4D97-AF65-F5344CB8AC3E}">
        <p14:creationId xmlns:p14="http://schemas.microsoft.com/office/powerpoint/2010/main" val="3187339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648829-C323-4AFD-AB9A-FAA68313E432}"/>
              </a:ext>
            </a:extLst>
          </p:cNvPr>
          <p:cNvSpPr txBox="1"/>
          <p:nvPr/>
        </p:nvSpPr>
        <p:spPr>
          <a:xfrm>
            <a:off x="754380" y="605790"/>
            <a:ext cx="10412730" cy="1569660"/>
          </a:xfrm>
          <a:prstGeom prst="rect">
            <a:avLst/>
          </a:prstGeom>
          <a:noFill/>
        </p:spPr>
        <p:txBody>
          <a:bodyPr wrap="square" rtlCol="0">
            <a:spAutoFit/>
          </a:bodyPr>
          <a:lstStyle/>
          <a:p>
            <a:r>
              <a:rPr lang="en-US" sz="3200" dirty="0"/>
              <a:t>OK,   the children begin the MONU”MENTAL” Task of going through the Things and Stuff accumulated over about  65 years of time together.    </a:t>
            </a:r>
          </a:p>
        </p:txBody>
      </p:sp>
      <p:pic>
        <p:nvPicPr>
          <p:cNvPr id="5" name="Picture 4">
            <a:extLst>
              <a:ext uri="{FF2B5EF4-FFF2-40B4-BE49-F238E27FC236}">
                <a16:creationId xmlns:a16="http://schemas.microsoft.com/office/drawing/2014/main" id="{D8E567F6-B1D6-4B4C-99FE-184DCE05C97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5640" y="2421760"/>
            <a:ext cx="5247640" cy="2950340"/>
          </a:xfrm>
          <a:prstGeom prst="rect">
            <a:avLst/>
          </a:prstGeom>
        </p:spPr>
      </p:pic>
      <p:sp>
        <p:nvSpPr>
          <p:cNvPr id="6" name="TextBox 5">
            <a:extLst>
              <a:ext uri="{FF2B5EF4-FFF2-40B4-BE49-F238E27FC236}">
                <a16:creationId xmlns:a16="http://schemas.microsoft.com/office/drawing/2014/main" id="{D592582B-8F3F-4BCA-AACC-7F92494D65C8}"/>
              </a:ext>
            </a:extLst>
          </p:cNvPr>
          <p:cNvSpPr txBox="1"/>
          <p:nvPr/>
        </p:nvSpPr>
        <p:spPr>
          <a:xfrm>
            <a:off x="675640" y="5557212"/>
            <a:ext cx="5247640" cy="230832"/>
          </a:xfrm>
          <a:prstGeom prst="rect">
            <a:avLst/>
          </a:prstGeom>
          <a:noFill/>
        </p:spPr>
        <p:txBody>
          <a:bodyPr wrap="square" rtlCol="0">
            <a:spAutoFit/>
          </a:bodyPr>
          <a:lstStyle/>
          <a:p>
            <a:r>
              <a:rPr lang="en-US" sz="900" dirty="0">
                <a:hlinkClick r:id="rId3" tooltip="http://www.albehar.org/archives/57600"/>
              </a:rPr>
              <a:t>This Photo</a:t>
            </a:r>
            <a:r>
              <a:rPr lang="en-US" sz="900" dirty="0"/>
              <a:t> by Unknown Author is licensed under </a:t>
            </a:r>
            <a:r>
              <a:rPr lang="en-US" sz="900" dirty="0">
                <a:hlinkClick r:id="rId4" tooltip="https://creativecommons.org/licenses/by-nc-nd/3.0/"/>
              </a:rPr>
              <a:t>CC BY-NC-ND</a:t>
            </a:r>
            <a:endParaRPr lang="en-US" sz="900" dirty="0"/>
          </a:p>
        </p:txBody>
      </p:sp>
      <p:sp>
        <p:nvSpPr>
          <p:cNvPr id="7" name="TextBox 6">
            <a:extLst>
              <a:ext uri="{FF2B5EF4-FFF2-40B4-BE49-F238E27FC236}">
                <a16:creationId xmlns:a16="http://schemas.microsoft.com/office/drawing/2014/main" id="{59765E0D-2EE8-429D-A037-12E1A5D1978F}"/>
              </a:ext>
            </a:extLst>
          </p:cNvPr>
          <p:cNvSpPr txBox="1"/>
          <p:nvPr/>
        </p:nvSpPr>
        <p:spPr>
          <a:xfrm>
            <a:off x="6370320" y="1828800"/>
            <a:ext cx="4602480" cy="3970318"/>
          </a:xfrm>
          <a:prstGeom prst="rect">
            <a:avLst/>
          </a:prstGeom>
          <a:noFill/>
        </p:spPr>
        <p:txBody>
          <a:bodyPr wrap="square" rtlCol="0">
            <a:spAutoFit/>
          </a:bodyPr>
          <a:lstStyle/>
          <a:p>
            <a:r>
              <a:rPr lang="en-US" sz="2800" dirty="0"/>
              <a:t>Being a Daughter with the mind of an Activity Professional what kinds of </a:t>
            </a:r>
            <a:r>
              <a:rPr lang="en-US" sz="2800" u="sng" dirty="0"/>
              <a:t>STUFF</a:t>
            </a:r>
            <a:r>
              <a:rPr lang="en-US" sz="2800" dirty="0"/>
              <a:t> did I save?, and of Course with the intention of decorating their room to have people enter and immediately already know some things about them.</a:t>
            </a:r>
          </a:p>
        </p:txBody>
      </p:sp>
    </p:spTree>
    <p:extLst>
      <p:ext uri="{BB962C8B-B14F-4D97-AF65-F5344CB8AC3E}">
        <p14:creationId xmlns:p14="http://schemas.microsoft.com/office/powerpoint/2010/main" val="3348982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720BCA-8FCB-4C2B-8370-396DB08AFF1E}"/>
              </a:ext>
            </a:extLst>
          </p:cNvPr>
          <p:cNvSpPr txBox="1"/>
          <p:nvPr/>
        </p:nvSpPr>
        <p:spPr>
          <a:xfrm>
            <a:off x="883920" y="325120"/>
            <a:ext cx="10231120" cy="2062103"/>
          </a:xfrm>
          <a:prstGeom prst="rect">
            <a:avLst/>
          </a:prstGeom>
          <a:noFill/>
        </p:spPr>
        <p:txBody>
          <a:bodyPr wrap="square" rtlCol="0">
            <a:spAutoFit/>
          </a:bodyPr>
          <a:lstStyle/>
          <a:p>
            <a:r>
              <a:rPr lang="en-US" sz="3200" dirty="0"/>
              <a:t>Things and Stuff that would bring a sense of comfort to them as they begin this new chapter of their lives.  Things to help them navigate much more smoothly through the </a:t>
            </a:r>
            <a:r>
              <a:rPr lang="en-US" sz="3200" i="1" u="sng" dirty="0"/>
              <a:t>CHANGE.</a:t>
            </a:r>
            <a:endParaRPr lang="en-US" sz="3200" dirty="0"/>
          </a:p>
        </p:txBody>
      </p:sp>
      <p:sp>
        <p:nvSpPr>
          <p:cNvPr id="4" name="TextBox 3">
            <a:extLst>
              <a:ext uri="{FF2B5EF4-FFF2-40B4-BE49-F238E27FC236}">
                <a16:creationId xmlns:a16="http://schemas.microsoft.com/office/drawing/2014/main" id="{6018D05C-8EA7-4DC4-95F5-8F77440769BB}"/>
              </a:ext>
            </a:extLst>
          </p:cNvPr>
          <p:cNvSpPr txBox="1"/>
          <p:nvPr/>
        </p:nvSpPr>
        <p:spPr>
          <a:xfrm>
            <a:off x="1076960" y="2245360"/>
            <a:ext cx="10068560" cy="3785652"/>
          </a:xfrm>
          <a:prstGeom prst="rect">
            <a:avLst/>
          </a:prstGeom>
          <a:noFill/>
        </p:spPr>
        <p:txBody>
          <a:bodyPr wrap="square" rtlCol="0">
            <a:spAutoFit/>
          </a:bodyPr>
          <a:lstStyle/>
          <a:p>
            <a:r>
              <a:rPr lang="en-US" sz="2400" dirty="0"/>
              <a:t>1. Pictures (Of Course, of them as kids, their engagement party picture,  etc.….</a:t>
            </a:r>
          </a:p>
          <a:p>
            <a:r>
              <a:rPr lang="en-US" sz="2400" dirty="0"/>
              <a:t>2. Dad’s Plaque for 15 years of volunteering for the P.A.L. </a:t>
            </a:r>
          </a:p>
          <a:p>
            <a:r>
              <a:rPr lang="en-US" sz="2400" dirty="0"/>
              <a:t>3. Picture of the Ship he was on in the Navy and his Honorable Discharge Paper</a:t>
            </a:r>
          </a:p>
          <a:p>
            <a:r>
              <a:rPr lang="en-US" sz="2400" dirty="0"/>
              <a:t>4. Dad’s father’s painting</a:t>
            </a:r>
          </a:p>
          <a:p>
            <a:r>
              <a:rPr lang="en-US" sz="2400" dirty="0"/>
              <a:t>5. Mom’s Yankee Banner</a:t>
            </a:r>
          </a:p>
          <a:p>
            <a:r>
              <a:rPr lang="en-US" sz="2400" dirty="0"/>
              <a:t>6. Rosary Beads next to her bed on night stand</a:t>
            </a:r>
          </a:p>
          <a:p>
            <a:r>
              <a:rPr lang="en-US" sz="2400" dirty="0"/>
              <a:t>7. Oddly I brought two things from their kitchen a can of soup that someone found for mom that had the name Caskey on it which is her maiden name and a rock that looks like a potato that they got it once in a bag of potatoes</a:t>
            </a:r>
          </a:p>
          <a:p>
            <a:r>
              <a:rPr lang="en-US" sz="2400" dirty="0"/>
              <a:t>8. Their bedroom furniture and living room end tables.  Assorted other Stuff</a:t>
            </a:r>
          </a:p>
        </p:txBody>
      </p:sp>
    </p:spTree>
    <p:extLst>
      <p:ext uri="{BB962C8B-B14F-4D97-AF65-F5344CB8AC3E}">
        <p14:creationId xmlns:p14="http://schemas.microsoft.com/office/powerpoint/2010/main" val="597359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E05EDE-BAB3-4ACF-B03D-9D5DDC08ED53}"/>
              </a:ext>
            </a:extLst>
          </p:cNvPr>
          <p:cNvSpPr txBox="1"/>
          <p:nvPr/>
        </p:nvSpPr>
        <p:spPr>
          <a:xfrm>
            <a:off x="873760" y="4998721"/>
            <a:ext cx="10444480" cy="1754326"/>
          </a:xfrm>
          <a:prstGeom prst="rect">
            <a:avLst/>
          </a:prstGeom>
          <a:noFill/>
        </p:spPr>
        <p:txBody>
          <a:bodyPr wrap="square" rtlCol="0">
            <a:spAutoFit/>
          </a:bodyPr>
          <a:lstStyle/>
          <a:p>
            <a:r>
              <a:rPr lang="en-US" sz="5400" dirty="0"/>
              <a:t>  Remember Things are Things, but     </a:t>
            </a:r>
          </a:p>
          <a:p>
            <a:r>
              <a:rPr lang="en-US" sz="5400" dirty="0"/>
              <a:t>           STUFF is Personal!!!!</a:t>
            </a:r>
          </a:p>
        </p:txBody>
      </p:sp>
      <p:pic>
        <p:nvPicPr>
          <p:cNvPr id="5" name="Picture 4">
            <a:extLst>
              <a:ext uri="{FF2B5EF4-FFF2-40B4-BE49-F238E27FC236}">
                <a16:creationId xmlns:a16="http://schemas.microsoft.com/office/drawing/2014/main" id="{7DBBC9FE-BF08-47DE-A388-2F593585B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368985" y="-2564869"/>
            <a:ext cx="4839549" cy="10444480"/>
          </a:xfrm>
          <a:prstGeom prst="rect">
            <a:avLst/>
          </a:prstGeom>
        </p:spPr>
      </p:pic>
    </p:spTree>
    <p:extLst>
      <p:ext uri="{BB962C8B-B14F-4D97-AF65-F5344CB8AC3E}">
        <p14:creationId xmlns:p14="http://schemas.microsoft.com/office/powerpoint/2010/main" val="414775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29797A-0F82-4570-9214-C1D6DAA2B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6370"/>
            <a:ext cx="12192000" cy="3985260"/>
          </a:xfrm>
          <a:prstGeom prst="rect">
            <a:avLst/>
          </a:prstGeom>
        </p:spPr>
      </p:pic>
      <p:sp>
        <p:nvSpPr>
          <p:cNvPr id="4" name="TextBox 3">
            <a:extLst>
              <a:ext uri="{FF2B5EF4-FFF2-40B4-BE49-F238E27FC236}">
                <a16:creationId xmlns:a16="http://schemas.microsoft.com/office/drawing/2014/main" id="{4983C5F3-1278-43A6-AAC2-8D3A8D3AB93A}"/>
              </a:ext>
            </a:extLst>
          </p:cNvPr>
          <p:cNvSpPr txBox="1"/>
          <p:nvPr/>
        </p:nvSpPr>
        <p:spPr>
          <a:xfrm>
            <a:off x="375920" y="335280"/>
            <a:ext cx="11297920" cy="830997"/>
          </a:xfrm>
          <a:prstGeom prst="rect">
            <a:avLst/>
          </a:prstGeom>
          <a:noFill/>
        </p:spPr>
        <p:txBody>
          <a:bodyPr wrap="square" rtlCol="0">
            <a:spAutoFit/>
          </a:bodyPr>
          <a:lstStyle/>
          <a:p>
            <a:r>
              <a:rPr lang="en-US" sz="4800" dirty="0"/>
              <a:t>    </a:t>
            </a:r>
            <a:r>
              <a:rPr lang="en-US" sz="4800" u="sng" dirty="0"/>
              <a:t> SIBILINGS</a:t>
            </a:r>
            <a:r>
              <a:rPr lang="en-US" sz="4800" dirty="0"/>
              <a:t>- EMOTIONAL  FALLOUT!!!!</a:t>
            </a:r>
          </a:p>
        </p:txBody>
      </p:sp>
    </p:spTree>
    <p:extLst>
      <p:ext uri="{BB962C8B-B14F-4D97-AF65-F5344CB8AC3E}">
        <p14:creationId xmlns:p14="http://schemas.microsoft.com/office/powerpoint/2010/main" val="672244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4CF746-0413-44CF-8F61-6E455D513E9B}"/>
              </a:ext>
            </a:extLst>
          </p:cNvPr>
          <p:cNvSpPr txBox="1"/>
          <p:nvPr/>
        </p:nvSpPr>
        <p:spPr>
          <a:xfrm>
            <a:off x="782320" y="599440"/>
            <a:ext cx="10728960" cy="3539430"/>
          </a:xfrm>
          <a:prstGeom prst="rect">
            <a:avLst/>
          </a:prstGeom>
          <a:noFill/>
        </p:spPr>
        <p:txBody>
          <a:bodyPr wrap="square" rtlCol="0">
            <a:spAutoFit/>
          </a:bodyPr>
          <a:lstStyle/>
          <a:p>
            <a:r>
              <a:rPr lang="en-US" sz="3200" dirty="0"/>
              <a:t>Honestly,  We as a family have done fairly well, but it can be a somewhat bumpy road navigating through the emotions that surface when faced with having to clean out and sell the home that you were raised in.  You are navigating your own feelings, your parents feelings, your siblings feelings and it all can become a big jumbled mess! And if you are an only child, it all falls on you. </a:t>
            </a:r>
          </a:p>
        </p:txBody>
      </p:sp>
      <p:sp>
        <p:nvSpPr>
          <p:cNvPr id="5" name="TextBox 4">
            <a:extLst>
              <a:ext uri="{FF2B5EF4-FFF2-40B4-BE49-F238E27FC236}">
                <a16:creationId xmlns:a16="http://schemas.microsoft.com/office/drawing/2014/main" id="{A435EADC-C6DE-4351-BA37-B068A8C7A6C6}"/>
              </a:ext>
            </a:extLst>
          </p:cNvPr>
          <p:cNvSpPr txBox="1"/>
          <p:nvPr/>
        </p:nvSpPr>
        <p:spPr>
          <a:xfrm>
            <a:off x="1219200" y="4327148"/>
            <a:ext cx="9855200" cy="1077218"/>
          </a:xfrm>
          <a:prstGeom prst="rect">
            <a:avLst/>
          </a:prstGeom>
          <a:noFill/>
        </p:spPr>
        <p:txBody>
          <a:bodyPr wrap="square" rtlCol="0">
            <a:spAutoFit/>
          </a:bodyPr>
          <a:lstStyle/>
          <a:p>
            <a:r>
              <a:rPr lang="en-US" sz="3200" dirty="0"/>
              <a:t>Can anyone share BRIEFLY if they have had either of these experiences what it was like? </a:t>
            </a:r>
          </a:p>
        </p:txBody>
      </p:sp>
    </p:spTree>
    <p:extLst>
      <p:ext uri="{BB962C8B-B14F-4D97-AF65-F5344CB8AC3E}">
        <p14:creationId xmlns:p14="http://schemas.microsoft.com/office/powerpoint/2010/main" val="985310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FE595F-CFBC-4A1D-A942-FC591CE75EA9}"/>
              </a:ext>
            </a:extLst>
          </p:cNvPr>
          <p:cNvSpPr txBox="1"/>
          <p:nvPr/>
        </p:nvSpPr>
        <p:spPr>
          <a:xfrm>
            <a:off x="1229360" y="690880"/>
            <a:ext cx="9987280" cy="584775"/>
          </a:xfrm>
          <a:prstGeom prst="rect">
            <a:avLst/>
          </a:prstGeom>
          <a:noFill/>
        </p:spPr>
        <p:txBody>
          <a:bodyPr wrap="square" rtlCol="0">
            <a:spAutoFit/>
          </a:bodyPr>
          <a:lstStyle/>
          <a:p>
            <a:r>
              <a:rPr lang="en-US" sz="3200" dirty="0"/>
              <a:t>How does this relate to activities and other facility staff?</a:t>
            </a:r>
          </a:p>
        </p:txBody>
      </p:sp>
      <p:pic>
        <p:nvPicPr>
          <p:cNvPr id="4" name="Picture 3">
            <a:extLst>
              <a:ext uri="{FF2B5EF4-FFF2-40B4-BE49-F238E27FC236}">
                <a16:creationId xmlns:a16="http://schemas.microsoft.com/office/drawing/2014/main" id="{2302B4BF-7134-4990-BC76-5A9E7B17EAA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15085" y="1319212"/>
            <a:ext cx="5619750" cy="4219575"/>
          </a:xfrm>
          <a:prstGeom prst="rect">
            <a:avLst/>
          </a:prstGeom>
        </p:spPr>
      </p:pic>
      <p:sp>
        <p:nvSpPr>
          <p:cNvPr id="5" name="TextBox 4">
            <a:extLst>
              <a:ext uri="{FF2B5EF4-FFF2-40B4-BE49-F238E27FC236}">
                <a16:creationId xmlns:a16="http://schemas.microsoft.com/office/drawing/2014/main" id="{7F4AE6E6-1A46-4283-99FF-7CC2A9D83E03}"/>
              </a:ext>
            </a:extLst>
          </p:cNvPr>
          <p:cNvSpPr txBox="1"/>
          <p:nvPr/>
        </p:nvSpPr>
        <p:spPr>
          <a:xfrm>
            <a:off x="1315085" y="5538787"/>
            <a:ext cx="5619750" cy="230832"/>
          </a:xfrm>
          <a:prstGeom prst="rect">
            <a:avLst/>
          </a:prstGeom>
          <a:noFill/>
        </p:spPr>
        <p:txBody>
          <a:bodyPr wrap="square" rtlCol="0">
            <a:spAutoFit/>
          </a:bodyPr>
          <a:lstStyle/>
          <a:p>
            <a:r>
              <a:rPr lang="en-US" sz="900" dirty="0">
                <a:hlinkClick r:id="rId3" tooltip="http://drdeborahserani.blogspot.com/2012/10/how-to-find-good-psychotherapist.html"/>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6" name="TextBox 5">
            <a:extLst>
              <a:ext uri="{FF2B5EF4-FFF2-40B4-BE49-F238E27FC236}">
                <a16:creationId xmlns:a16="http://schemas.microsoft.com/office/drawing/2014/main" id="{EE4CC4FF-4A52-4287-A52A-1DEB7D913052}"/>
              </a:ext>
            </a:extLst>
          </p:cNvPr>
          <p:cNvSpPr txBox="1"/>
          <p:nvPr/>
        </p:nvSpPr>
        <p:spPr>
          <a:xfrm>
            <a:off x="7376160" y="1432559"/>
            <a:ext cx="3606800" cy="4031873"/>
          </a:xfrm>
          <a:prstGeom prst="rect">
            <a:avLst/>
          </a:prstGeom>
          <a:noFill/>
        </p:spPr>
        <p:txBody>
          <a:bodyPr wrap="square" rtlCol="0">
            <a:spAutoFit/>
          </a:bodyPr>
          <a:lstStyle/>
          <a:p>
            <a:r>
              <a:rPr lang="en-US" sz="3200" dirty="0"/>
              <a:t>At sometime or another you may find yourself offering support or counsel to a resident or their family member. Any Thoughts? Experiences?</a:t>
            </a:r>
          </a:p>
        </p:txBody>
      </p:sp>
    </p:spTree>
    <p:extLst>
      <p:ext uri="{BB962C8B-B14F-4D97-AF65-F5344CB8AC3E}">
        <p14:creationId xmlns:p14="http://schemas.microsoft.com/office/powerpoint/2010/main" val="2949579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C6821C-07E1-4235-884E-2FD9D3B1F6E4}"/>
              </a:ext>
            </a:extLst>
          </p:cNvPr>
          <p:cNvSpPr txBox="1"/>
          <p:nvPr/>
        </p:nvSpPr>
        <p:spPr>
          <a:xfrm>
            <a:off x="802640" y="335280"/>
            <a:ext cx="10708640" cy="584775"/>
          </a:xfrm>
          <a:prstGeom prst="rect">
            <a:avLst/>
          </a:prstGeom>
          <a:noFill/>
        </p:spPr>
        <p:txBody>
          <a:bodyPr wrap="square" rtlCol="0">
            <a:spAutoFit/>
          </a:bodyPr>
          <a:lstStyle/>
          <a:p>
            <a:r>
              <a:rPr lang="en-US" sz="3200" dirty="0"/>
              <a:t>Are we equipped to handle this task?  I say YES!!!!</a:t>
            </a:r>
          </a:p>
        </p:txBody>
      </p:sp>
      <p:sp>
        <p:nvSpPr>
          <p:cNvPr id="5" name="TextBox 4">
            <a:extLst>
              <a:ext uri="{FF2B5EF4-FFF2-40B4-BE49-F238E27FC236}">
                <a16:creationId xmlns:a16="http://schemas.microsoft.com/office/drawing/2014/main" id="{D2C77653-3707-421C-BB0F-39211B169F2F}"/>
              </a:ext>
            </a:extLst>
          </p:cNvPr>
          <p:cNvSpPr txBox="1"/>
          <p:nvPr/>
        </p:nvSpPr>
        <p:spPr>
          <a:xfrm>
            <a:off x="904240" y="1328877"/>
            <a:ext cx="9824720" cy="1077218"/>
          </a:xfrm>
          <a:prstGeom prst="rect">
            <a:avLst/>
          </a:prstGeom>
          <a:noFill/>
        </p:spPr>
        <p:txBody>
          <a:bodyPr wrap="square" rtlCol="0">
            <a:spAutoFit/>
          </a:bodyPr>
          <a:lstStyle/>
          <a:p>
            <a:r>
              <a:rPr lang="en-US" sz="3200" dirty="0"/>
              <a:t>It is my belief that Activities Professionals are some of the most SELF ACTUALIZED people I have ever known.</a:t>
            </a:r>
          </a:p>
        </p:txBody>
      </p:sp>
      <p:sp>
        <p:nvSpPr>
          <p:cNvPr id="6" name="TextBox 5">
            <a:extLst>
              <a:ext uri="{FF2B5EF4-FFF2-40B4-BE49-F238E27FC236}">
                <a16:creationId xmlns:a16="http://schemas.microsoft.com/office/drawing/2014/main" id="{732343E3-0D49-4BF3-94A8-02C500BC8F17}"/>
              </a:ext>
            </a:extLst>
          </p:cNvPr>
          <p:cNvSpPr txBox="1"/>
          <p:nvPr/>
        </p:nvSpPr>
        <p:spPr>
          <a:xfrm>
            <a:off x="802640" y="2661920"/>
            <a:ext cx="10850880" cy="2062103"/>
          </a:xfrm>
          <a:prstGeom prst="rect">
            <a:avLst/>
          </a:prstGeom>
          <a:noFill/>
        </p:spPr>
        <p:txBody>
          <a:bodyPr wrap="square" rtlCol="0">
            <a:spAutoFit/>
          </a:bodyPr>
          <a:lstStyle/>
          <a:p>
            <a:r>
              <a:rPr lang="en-US" sz="3200" dirty="0"/>
              <a:t>Wikipedia (Not Webster's) defines Self Actualization as the motive to realize one’s full potential, Expressing one’s Creativity, Spiritual Enlightenment, In Pursuit of Knowledge,  AND the Desire to give to and or Positively Transform Society. </a:t>
            </a:r>
          </a:p>
        </p:txBody>
      </p:sp>
      <p:sp>
        <p:nvSpPr>
          <p:cNvPr id="7" name="TextBox 6">
            <a:extLst>
              <a:ext uri="{FF2B5EF4-FFF2-40B4-BE49-F238E27FC236}">
                <a16:creationId xmlns:a16="http://schemas.microsoft.com/office/drawing/2014/main" id="{5D1843BC-367D-4C2D-8D5B-25E2DE3710ED}"/>
              </a:ext>
            </a:extLst>
          </p:cNvPr>
          <p:cNvSpPr txBox="1"/>
          <p:nvPr/>
        </p:nvSpPr>
        <p:spPr>
          <a:xfrm>
            <a:off x="802640" y="4826000"/>
            <a:ext cx="9499600" cy="1077218"/>
          </a:xfrm>
          <a:prstGeom prst="rect">
            <a:avLst/>
          </a:prstGeom>
          <a:noFill/>
        </p:spPr>
        <p:txBody>
          <a:bodyPr wrap="square" rtlCol="0">
            <a:spAutoFit/>
          </a:bodyPr>
          <a:lstStyle/>
          <a:p>
            <a:r>
              <a:rPr lang="en-US" sz="3200" dirty="0"/>
              <a:t>  Anyone come to Mind? Each one of our Facilities are </a:t>
            </a:r>
          </a:p>
          <a:p>
            <a:r>
              <a:rPr lang="en-US" sz="3200" dirty="0"/>
              <a:t>                               mini Societies</a:t>
            </a:r>
          </a:p>
        </p:txBody>
      </p:sp>
    </p:spTree>
    <p:extLst>
      <p:ext uri="{BB962C8B-B14F-4D97-AF65-F5344CB8AC3E}">
        <p14:creationId xmlns:p14="http://schemas.microsoft.com/office/powerpoint/2010/main" val="2844594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0A1A1D-5C2D-4184-A02C-731A62A5CDBF}"/>
              </a:ext>
            </a:extLst>
          </p:cNvPr>
          <p:cNvSpPr txBox="1"/>
          <p:nvPr/>
        </p:nvSpPr>
        <p:spPr>
          <a:xfrm>
            <a:off x="792480" y="355600"/>
            <a:ext cx="10251440" cy="2062103"/>
          </a:xfrm>
          <a:prstGeom prst="rect">
            <a:avLst/>
          </a:prstGeom>
          <a:noFill/>
        </p:spPr>
        <p:txBody>
          <a:bodyPr wrap="square" rtlCol="0">
            <a:spAutoFit/>
          </a:bodyPr>
          <a:lstStyle/>
          <a:p>
            <a:r>
              <a:rPr lang="en-US" sz="3200" dirty="0"/>
              <a:t>It makes great sense to me that the Activities Professional would be the most likely individual in the facilities team to help new residents and families adjust to the changes they are facing. </a:t>
            </a:r>
          </a:p>
        </p:txBody>
      </p:sp>
      <p:sp>
        <p:nvSpPr>
          <p:cNvPr id="3" name="TextBox 2">
            <a:extLst>
              <a:ext uri="{FF2B5EF4-FFF2-40B4-BE49-F238E27FC236}">
                <a16:creationId xmlns:a16="http://schemas.microsoft.com/office/drawing/2014/main" id="{01FAC9C1-8F5D-48D1-878F-1D0AAE56B92A}"/>
              </a:ext>
            </a:extLst>
          </p:cNvPr>
          <p:cNvSpPr txBox="1"/>
          <p:nvPr/>
        </p:nvSpPr>
        <p:spPr>
          <a:xfrm>
            <a:off x="792480" y="2482989"/>
            <a:ext cx="9672320" cy="1077218"/>
          </a:xfrm>
          <a:prstGeom prst="rect">
            <a:avLst/>
          </a:prstGeom>
          <a:noFill/>
        </p:spPr>
        <p:txBody>
          <a:bodyPr wrap="square" rtlCol="0">
            <a:spAutoFit/>
          </a:bodyPr>
          <a:lstStyle/>
          <a:p>
            <a:r>
              <a:rPr lang="en-US" sz="3200" dirty="0"/>
              <a:t>   I would like you to listen to a little bit of a song about  </a:t>
            </a:r>
          </a:p>
          <a:p>
            <a:r>
              <a:rPr lang="en-US" sz="3200" dirty="0"/>
              <a:t>                                  CHANGE!!!</a:t>
            </a:r>
          </a:p>
        </p:txBody>
      </p:sp>
    </p:spTree>
    <p:extLst>
      <p:ext uri="{BB962C8B-B14F-4D97-AF65-F5344CB8AC3E}">
        <p14:creationId xmlns:p14="http://schemas.microsoft.com/office/powerpoint/2010/main" val="50445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035A8E-7268-49CE-B090-20CEC36BFCDC}"/>
              </a:ext>
            </a:extLst>
          </p:cNvPr>
          <p:cNvSpPr txBox="1"/>
          <p:nvPr/>
        </p:nvSpPr>
        <p:spPr>
          <a:xfrm>
            <a:off x="975360" y="406400"/>
            <a:ext cx="10190480" cy="1077218"/>
          </a:xfrm>
          <a:prstGeom prst="rect">
            <a:avLst/>
          </a:prstGeom>
          <a:noFill/>
        </p:spPr>
        <p:txBody>
          <a:bodyPr wrap="square" rtlCol="0">
            <a:spAutoFit/>
          </a:bodyPr>
          <a:lstStyle/>
          <a:p>
            <a:r>
              <a:rPr lang="en-US" sz="3200" dirty="0"/>
              <a:t>What did the Great Bard Bowie tell us in that song?  Any Thoughts?</a:t>
            </a:r>
          </a:p>
        </p:txBody>
      </p:sp>
      <p:sp>
        <p:nvSpPr>
          <p:cNvPr id="3" name="TextBox 2">
            <a:extLst>
              <a:ext uri="{FF2B5EF4-FFF2-40B4-BE49-F238E27FC236}">
                <a16:creationId xmlns:a16="http://schemas.microsoft.com/office/drawing/2014/main" id="{CBB7EF3C-BE7D-46C8-959A-518BC6364850}"/>
              </a:ext>
            </a:extLst>
          </p:cNvPr>
          <p:cNvSpPr txBox="1"/>
          <p:nvPr/>
        </p:nvSpPr>
        <p:spPr>
          <a:xfrm>
            <a:off x="1361440" y="1645920"/>
            <a:ext cx="9895840" cy="3539430"/>
          </a:xfrm>
          <a:prstGeom prst="rect">
            <a:avLst/>
          </a:prstGeom>
          <a:noFill/>
        </p:spPr>
        <p:txBody>
          <a:bodyPr wrap="square" rtlCol="0">
            <a:spAutoFit/>
          </a:bodyPr>
          <a:lstStyle/>
          <a:p>
            <a:r>
              <a:rPr lang="en-US" sz="3200" dirty="0"/>
              <a:t>Much about this song has touched me with the experiences of the past 10 months since that fateful Friday before Christmas 2017 </a:t>
            </a:r>
          </a:p>
          <a:p>
            <a:r>
              <a:rPr lang="en-US" sz="3200" dirty="0"/>
              <a:t>Phrases from the song like:  “Turn and Face the Strange” “Time May Change Me but I can’t trace time”  and especially “I watch the ripples change their size but never leave the stream of  Warm  Impermanence” </a:t>
            </a:r>
          </a:p>
        </p:txBody>
      </p:sp>
    </p:spTree>
    <p:extLst>
      <p:ext uri="{BB962C8B-B14F-4D97-AF65-F5344CB8AC3E}">
        <p14:creationId xmlns:p14="http://schemas.microsoft.com/office/powerpoint/2010/main" val="2973442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E84511-0104-41FD-A0C5-05D33432BE3D}"/>
              </a:ext>
            </a:extLst>
          </p:cNvPr>
          <p:cNvSpPr txBox="1"/>
          <p:nvPr/>
        </p:nvSpPr>
        <p:spPr>
          <a:xfrm>
            <a:off x="497840" y="568960"/>
            <a:ext cx="10911840" cy="1077218"/>
          </a:xfrm>
          <a:prstGeom prst="rect">
            <a:avLst/>
          </a:prstGeom>
          <a:noFill/>
        </p:spPr>
        <p:txBody>
          <a:bodyPr wrap="square" rtlCol="0">
            <a:spAutoFit/>
          </a:bodyPr>
          <a:lstStyle/>
          <a:p>
            <a:r>
              <a:rPr lang="en-US" sz="3200" dirty="0"/>
              <a:t>IMPERMANANCE = Not Permanent Now I have come Full Circle </a:t>
            </a:r>
          </a:p>
        </p:txBody>
      </p:sp>
      <p:pic>
        <p:nvPicPr>
          <p:cNvPr id="4" name="Picture 3">
            <a:extLst>
              <a:ext uri="{FF2B5EF4-FFF2-40B4-BE49-F238E27FC236}">
                <a16:creationId xmlns:a16="http://schemas.microsoft.com/office/drawing/2014/main" id="{BE5AF30F-A0E1-40F4-A76E-EB2FD8D5D98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15030" y="1391662"/>
            <a:ext cx="5524500" cy="2905125"/>
          </a:xfrm>
          <a:prstGeom prst="rect">
            <a:avLst/>
          </a:prstGeom>
        </p:spPr>
      </p:pic>
      <p:sp>
        <p:nvSpPr>
          <p:cNvPr id="5" name="TextBox 4">
            <a:extLst>
              <a:ext uri="{FF2B5EF4-FFF2-40B4-BE49-F238E27FC236}">
                <a16:creationId xmlns:a16="http://schemas.microsoft.com/office/drawing/2014/main" id="{177C144F-82CE-414A-9917-FB3C0620F7CF}"/>
              </a:ext>
            </a:extLst>
          </p:cNvPr>
          <p:cNvSpPr txBox="1"/>
          <p:nvPr/>
        </p:nvSpPr>
        <p:spPr>
          <a:xfrm>
            <a:off x="3415030" y="4296787"/>
            <a:ext cx="5524500" cy="230832"/>
          </a:xfrm>
          <a:prstGeom prst="rect">
            <a:avLst/>
          </a:prstGeom>
          <a:noFill/>
        </p:spPr>
        <p:txBody>
          <a:bodyPr wrap="square" rtlCol="0">
            <a:spAutoFit/>
          </a:bodyPr>
          <a:lstStyle/>
          <a:p>
            <a:r>
              <a:rPr lang="en-US" sz="900" dirty="0">
                <a:hlinkClick r:id="rId3" tooltip="https://travelinglight.ca/2014/09/08/make-change-your-friend/"/>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6" name="TextBox 5">
            <a:extLst>
              <a:ext uri="{FF2B5EF4-FFF2-40B4-BE49-F238E27FC236}">
                <a16:creationId xmlns:a16="http://schemas.microsoft.com/office/drawing/2014/main" id="{4D94DD5F-3B6C-4F0D-8BA8-FC8FBF7F8814}"/>
              </a:ext>
            </a:extLst>
          </p:cNvPr>
          <p:cNvSpPr txBox="1"/>
          <p:nvPr/>
        </p:nvSpPr>
        <p:spPr>
          <a:xfrm>
            <a:off x="1249680" y="4534714"/>
            <a:ext cx="10505440" cy="1077218"/>
          </a:xfrm>
          <a:prstGeom prst="rect">
            <a:avLst/>
          </a:prstGeom>
          <a:noFill/>
        </p:spPr>
        <p:txBody>
          <a:bodyPr wrap="square" rtlCol="0">
            <a:spAutoFit/>
          </a:bodyPr>
          <a:lstStyle/>
          <a:p>
            <a:r>
              <a:rPr lang="en-US" sz="3200" dirty="0"/>
              <a:t>A Sure Fact Of Life!   At almost 84 years of age my parents and their children navigated the rough seas of change. </a:t>
            </a:r>
          </a:p>
        </p:txBody>
      </p:sp>
    </p:spTree>
    <p:extLst>
      <p:ext uri="{BB962C8B-B14F-4D97-AF65-F5344CB8AC3E}">
        <p14:creationId xmlns:p14="http://schemas.microsoft.com/office/powerpoint/2010/main" val="477022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112DB-451C-4C95-B899-4FB880E88F80}"/>
              </a:ext>
            </a:extLst>
          </p:cNvPr>
          <p:cNvSpPr>
            <a:spLocks noGrp="1"/>
          </p:cNvSpPr>
          <p:nvPr>
            <p:ph type="title"/>
          </p:nvPr>
        </p:nvSpPr>
        <p:spPr/>
        <p:txBody>
          <a:bodyPr/>
          <a:lstStyle/>
          <a:p>
            <a:r>
              <a:rPr lang="en-US" dirty="0"/>
              <a:t>The Thing is the only thing certain in life is</a:t>
            </a:r>
            <a:br>
              <a:rPr lang="en-US" dirty="0"/>
            </a:br>
            <a:r>
              <a:rPr lang="en-US" dirty="0"/>
              <a:t>                                 CHANGE</a:t>
            </a:r>
          </a:p>
        </p:txBody>
      </p:sp>
      <p:pic>
        <p:nvPicPr>
          <p:cNvPr id="5" name="Content Placeholder 4">
            <a:extLst>
              <a:ext uri="{FF2B5EF4-FFF2-40B4-BE49-F238E27FC236}">
                <a16:creationId xmlns:a16="http://schemas.microsoft.com/office/drawing/2014/main" id="{8CB8080C-D963-4619-B648-515202BB1B8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24942" y="3045278"/>
            <a:ext cx="4620985" cy="2750344"/>
          </a:xfrm>
        </p:spPr>
      </p:pic>
      <p:sp>
        <p:nvSpPr>
          <p:cNvPr id="6" name="TextBox 5">
            <a:extLst>
              <a:ext uri="{FF2B5EF4-FFF2-40B4-BE49-F238E27FC236}">
                <a16:creationId xmlns:a16="http://schemas.microsoft.com/office/drawing/2014/main" id="{7073450D-F6D8-4593-B169-CD26A86C0543}"/>
              </a:ext>
            </a:extLst>
          </p:cNvPr>
          <p:cNvSpPr txBox="1"/>
          <p:nvPr/>
        </p:nvSpPr>
        <p:spPr>
          <a:xfrm>
            <a:off x="4090307" y="4693444"/>
            <a:ext cx="4620985" cy="230832"/>
          </a:xfrm>
          <a:prstGeom prst="rect">
            <a:avLst/>
          </a:prstGeom>
          <a:noFill/>
        </p:spPr>
        <p:txBody>
          <a:bodyPr wrap="square" rtlCol="0">
            <a:spAutoFit/>
          </a:bodyPr>
          <a:lstStyle/>
          <a:p>
            <a:r>
              <a:rPr lang="en-US" sz="900" dirty="0">
                <a:hlinkClick r:id="rId3" tooltip="https://www.flickr.com/photos/jparmstrong/4497659043/"/>
              </a:rPr>
              <a:t>This Photo</a:t>
            </a:r>
            <a:r>
              <a:rPr lang="en-US" sz="900" dirty="0"/>
              <a:t> by Unknown Author is licensed under </a:t>
            </a:r>
            <a:r>
              <a:rPr lang="en-US" sz="900" dirty="0">
                <a:hlinkClick r:id="rId4" tooltip="https://creativecommons.org/licenses/by-nc-nd/2.0/"/>
              </a:rPr>
              <a:t>CC BY-NC-ND</a:t>
            </a:r>
            <a:endParaRPr lang="en-US" sz="900" dirty="0"/>
          </a:p>
        </p:txBody>
      </p:sp>
      <p:sp>
        <p:nvSpPr>
          <p:cNvPr id="7" name="TextBox 6">
            <a:extLst>
              <a:ext uri="{FF2B5EF4-FFF2-40B4-BE49-F238E27FC236}">
                <a16:creationId xmlns:a16="http://schemas.microsoft.com/office/drawing/2014/main" id="{3A4F197D-704B-4F6E-A43B-8534147C8A90}"/>
              </a:ext>
            </a:extLst>
          </p:cNvPr>
          <p:cNvSpPr txBox="1"/>
          <p:nvPr/>
        </p:nvSpPr>
        <p:spPr>
          <a:xfrm>
            <a:off x="1534886" y="2086205"/>
            <a:ext cx="9519968" cy="400110"/>
          </a:xfrm>
          <a:prstGeom prst="rect">
            <a:avLst/>
          </a:prstGeom>
          <a:noFill/>
        </p:spPr>
        <p:txBody>
          <a:bodyPr wrap="square" rtlCol="0">
            <a:spAutoFit/>
          </a:bodyPr>
          <a:lstStyle/>
          <a:p>
            <a:r>
              <a:rPr lang="en-US" sz="2000" dirty="0"/>
              <a:t>                        THINGS CAN CHANGE IN THE BLINK OF AN EYE</a:t>
            </a:r>
          </a:p>
        </p:txBody>
      </p:sp>
      <p:sp>
        <p:nvSpPr>
          <p:cNvPr id="8" name="TextBox 7">
            <a:extLst>
              <a:ext uri="{FF2B5EF4-FFF2-40B4-BE49-F238E27FC236}">
                <a16:creationId xmlns:a16="http://schemas.microsoft.com/office/drawing/2014/main" id="{A3CAE9E1-5722-4A57-B4CF-6DAB91828CA2}"/>
              </a:ext>
            </a:extLst>
          </p:cNvPr>
          <p:cNvSpPr txBox="1"/>
          <p:nvPr/>
        </p:nvSpPr>
        <p:spPr>
          <a:xfrm>
            <a:off x="539647" y="3949908"/>
            <a:ext cx="2188563" cy="369332"/>
          </a:xfrm>
          <a:prstGeom prst="rect">
            <a:avLst/>
          </a:prstGeom>
          <a:noFill/>
        </p:spPr>
        <p:txBody>
          <a:bodyPr wrap="square" rtlCol="0">
            <a:spAutoFit/>
          </a:bodyPr>
          <a:lstStyle/>
          <a:p>
            <a:r>
              <a:rPr lang="en-US" dirty="0"/>
              <a:t>IN A SPLIT SECOND</a:t>
            </a:r>
          </a:p>
        </p:txBody>
      </p:sp>
      <p:sp>
        <p:nvSpPr>
          <p:cNvPr id="9" name="TextBox 8">
            <a:extLst>
              <a:ext uri="{FF2B5EF4-FFF2-40B4-BE49-F238E27FC236}">
                <a16:creationId xmlns:a16="http://schemas.microsoft.com/office/drawing/2014/main" id="{81A4F5FB-2AF7-4143-8616-84245D041413}"/>
              </a:ext>
            </a:extLst>
          </p:cNvPr>
          <p:cNvSpPr txBox="1"/>
          <p:nvPr/>
        </p:nvSpPr>
        <p:spPr>
          <a:xfrm flipH="1">
            <a:off x="8881672" y="3936971"/>
            <a:ext cx="2458386" cy="369332"/>
          </a:xfrm>
          <a:prstGeom prst="rect">
            <a:avLst/>
          </a:prstGeom>
          <a:noFill/>
        </p:spPr>
        <p:txBody>
          <a:bodyPr wrap="square" rtlCol="0">
            <a:spAutoFit/>
          </a:bodyPr>
          <a:lstStyle/>
          <a:p>
            <a:r>
              <a:rPr lang="en-US" dirty="0"/>
              <a:t>THAT’S ALL IT TAKES</a:t>
            </a:r>
          </a:p>
        </p:txBody>
      </p:sp>
    </p:spTree>
    <p:extLst>
      <p:ext uri="{BB962C8B-B14F-4D97-AF65-F5344CB8AC3E}">
        <p14:creationId xmlns:p14="http://schemas.microsoft.com/office/powerpoint/2010/main" val="782674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F917D7-8161-4824-96B2-3B4B3D18EDB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3120" y="0"/>
            <a:ext cx="5080000" cy="3810000"/>
          </a:xfrm>
          <a:prstGeom prst="rect">
            <a:avLst/>
          </a:prstGeom>
        </p:spPr>
      </p:pic>
      <p:sp>
        <p:nvSpPr>
          <p:cNvPr id="4" name="TextBox 3">
            <a:extLst>
              <a:ext uri="{FF2B5EF4-FFF2-40B4-BE49-F238E27FC236}">
                <a16:creationId xmlns:a16="http://schemas.microsoft.com/office/drawing/2014/main" id="{1F992AE1-29DB-4FA8-AA74-93AFEA987CF6}"/>
              </a:ext>
            </a:extLst>
          </p:cNvPr>
          <p:cNvSpPr txBox="1"/>
          <p:nvPr/>
        </p:nvSpPr>
        <p:spPr>
          <a:xfrm>
            <a:off x="833120" y="4952049"/>
            <a:ext cx="3228127" cy="234904"/>
          </a:xfrm>
          <a:prstGeom prst="rect">
            <a:avLst/>
          </a:prstGeom>
          <a:noFill/>
        </p:spPr>
        <p:txBody>
          <a:bodyPr wrap="square" rtlCol="0">
            <a:spAutoFit/>
          </a:bodyPr>
          <a:lstStyle/>
          <a:p>
            <a:r>
              <a:rPr lang="en-US" sz="900" dirty="0">
                <a:hlinkClick r:id="rId3" tooltip="http://en.m.wikipedia.org/wiki/File:Sunset-at-Sea.jpg"/>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5" name="TextBox 4">
            <a:extLst>
              <a:ext uri="{FF2B5EF4-FFF2-40B4-BE49-F238E27FC236}">
                <a16:creationId xmlns:a16="http://schemas.microsoft.com/office/drawing/2014/main" id="{5DF59AC1-B2CD-42BE-9BE4-9D65FD79451B}"/>
              </a:ext>
            </a:extLst>
          </p:cNvPr>
          <p:cNvSpPr txBox="1"/>
          <p:nvPr/>
        </p:nvSpPr>
        <p:spPr>
          <a:xfrm>
            <a:off x="6410960" y="213360"/>
            <a:ext cx="5273040" cy="6001643"/>
          </a:xfrm>
          <a:prstGeom prst="rect">
            <a:avLst/>
          </a:prstGeom>
          <a:noFill/>
        </p:spPr>
        <p:txBody>
          <a:bodyPr wrap="square" rtlCol="0">
            <a:spAutoFit/>
          </a:bodyPr>
          <a:lstStyle/>
          <a:p>
            <a:r>
              <a:rPr lang="en-US" sz="3200" dirty="0"/>
              <a:t>And you and the dedicated teams of people at your facilities assisted us and many others before us with calming the rough waters of change. Let us continue our efforts to create environments that our elders can love much, laugh(and cry if need be) often,  and live well.  Let Us Assist Each Individual to figure out  What’s Up? in their lives daily</a:t>
            </a:r>
          </a:p>
        </p:txBody>
      </p:sp>
    </p:spTree>
    <p:extLst>
      <p:ext uri="{BB962C8B-B14F-4D97-AF65-F5344CB8AC3E}">
        <p14:creationId xmlns:p14="http://schemas.microsoft.com/office/powerpoint/2010/main" val="3926419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915AD3-A252-4872-A654-CF825750BD8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8347" y="-636917"/>
            <a:ext cx="11854128" cy="7227498"/>
          </a:xfrm>
          <a:prstGeom prst="rect">
            <a:avLst/>
          </a:prstGeom>
        </p:spPr>
      </p:pic>
      <p:sp>
        <p:nvSpPr>
          <p:cNvPr id="4" name="TextBox 3">
            <a:extLst>
              <a:ext uri="{FF2B5EF4-FFF2-40B4-BE49-F238E27FC236}">
                <a16:creationId xmlns:a16="http://schemas.microsoft.com/office/drawing/2014/main" id="{D393E020-0EF4-4533-BD6A-811C04D80EC0}"/>
              </a:ext>
            </a:extLst>
          </p:cNvPr>
          <p:cNvSpPr txBox="1"/>
          <p:nvPr/>
        </p:nvSpPr>
        <p:spPr>
          <a:xfrm>
            <a:off x="3623095" y="4440581"/>
            <a:ext cx="6538822" cy="230832"/>
          </a:xfrm>
          <a:prstGeom prst="rect">
            <a:avLst/>
          </a:prstGeom>
          <a:noFill/>
        </p:spPr>
        <p:txBody>
          <a:bodyPr wrap="square" rtlCol="0">
            <a:spAutoFit/>
          </a:bodyPr>
          <a:lstStyle/>
          <a:p>
            <a:r>
              <a:rPr lang="en-US" sz="900">
                <a:hlinkClick r:id="rId3" tooltip="http://vmwarenews.de/page/918/"/>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117649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71217-286E-4702-811F-49DD362844D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49547" y="188953"/>
            <a:ext cx="9819736" cy="6949765"/>
          </a:xfrm>
          <a:prstGeom prst="rect">
            <a:avLst/>
          </a:prstGeom>
        </p:spPr>
      </p:pic>
      <p:sp>
        <p:nvSpPr>
          <p:cNvPr id="4" name="TextBox 3">
            <a:extLst>
              <a:ext uri="{FF2B5EF4-FFF2-40B4-BE49-F238E27FC236}">
                <a16:creationId xmlns:a16="http://schemas.microsoft.com/office/drawing/2014/main" id="{80C506A6-8248-4849-A213-AEB450ADA9C5}"/>
              </a:ext>
            </a:extLst>
          </p:cNvPr>
          <p:cNvSpPr txBox="1"/>
          <p:nvPr/>
        </p:nvSpPr>
        <p:spPr>
          <a:xfrm>
            <a:off x="3695700" y="5810250"/>
            <a:ext cx="4800600" cy="230832"/>
          </a:xfrm>
          <a:prstGeom prst="rect">
            <a:avLst/>
          </a:prstGeom>
          <a:noFill/>
        </p:spPr>
        <p:txBody>
          <a:bodyPr wrap="square" rtlCol="0">
            <a:spAutoFit/>
          </a:bodyPr>
          <a:lstStyle/>
          <a:p>
            <a:r>
              <a:rPr lang="en-US" sz="900">
                <a:hlinkClick r:id="rId3" tooltip="https://www.flickr.com/photos/deeplifequotes/10095211933"/>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1762472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1993C6-26E6-4C37-9CAE-B47A2964566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flipV="1">
            <a:off x="1549879" y="419762"/>
            <a:ext cx="9092241" cy="5644767"/>
          </a:xfrm>
          <a:prstGeom prst="rect">
            <a:avLst/>
          </a:prstGeom>
          <a:scene3d>
            <a:camera prst="orthographicFront">
              <a:rot lat="0" lon="10499978" rev="0"/>
            </a:camera>
            <a:lightRig rig="threePt" dir="t"/>
          </a:scene3d>
        </p:spPr>
      </p:pic>
      <p:sp>
        <p:nvSpPr>
          <p:cNvPr id="4" name="TextBox 3">
            <a:extLst>
              <a:ext uri="{FF2B5EF4-FFF2-40B4-BE49-F238E27FC236}">
                <a16:creationId xmlns:a16="http://schemas.microsoft.com/office/drawing/2014/main" id="{61ADAD5C-3D10-4FDD-BF47-5ED62DE9FEF2}"/>
              </a:ext>
            </a:extLst>
          </p:cNvPr>
          <p:cNvSpPr txBox="1"/>
          <p:nvPr/>
        </p:nvSpPr>
        <p:spPr>
          <a:xfrm rot="10800000" flipV="1">
            <a:off x="2415397" y="682798"/>
            <a:ext cx="6918384" cy="230832"/>
          </a:xfrm>
          <a:prstGeom prst="rect">
            <a:avLst/>
          </a:prstGeom>
          <a:noFill/>
        </p:spPr>
        <p:txBody>
          <a:bodyPr wrap="square" rtlCol="0">
            <a:spAutoFit/>
          </a:bodyPr>
          <a:lstStyle/>
          <a:p>
            <a:r>
              <a:rPr lang="en-US" sz="900">
                <a:hlinkClick r:id="rId3" tooltip="https://prepforum.wordpress.com/2014/08/15/10-inspirational-quotes-for-managing-change/"/>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3995307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077BA8-5232-4003-A663-0A815DAF69E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84740" y="0"/>
            <a:ext cx="6383547" cy="6858000"/>
          </a:xfrm>
          <a:prstGeom prst="rect">
            <a:avLst/>
          </a:prstGeom>
        </p:spPr>
      </p:pic>
      <p:sp>
        <p:nvSpPr>
          <p:cNvPr id="4" name="TextBox 3">
            <a:extLst>
              <a:ext uri="{FF2B5EF4-FFF2-40B4-BE49-F238E27FC236}">
                <a16:creationId xmlns:a16="http://schemas.microsoft.com/office/drawing/2014/main" id="{4D2A0FBD-9147-4795-8EA9-B8A0F26E6142}"/>
              </a:ext>
            </a:extLst>
          </p:cNvPr>
          <p:cNvSpPr txBox="1"/>
          <p:nvPr/>
        </p:nvSpPr>
        <p:spPr>
          <a:xfrm>
            <a:off x="2984740" y="6858000"/>
            <a:ext cx="6383547" cy="230832"/>
          </a:xfrm>
          <a:prstGeom prst="rect">
            <a:avLst/>
          </a:prstGeom>
          <a:noFill/>
        </p:spPr>
        <p:txBody>
          <a:bodyPr wrap="square" rtlCol="0">
            <a:spAutoFit/>
          </a:bodyPr>
          <a:lstStyle/>
          <a:p>
            <a:r>
              <a:rPr lang="en-US" sz="900" dirty="0">
                <a:hlinkClick r:id="rId3" tooltip="http://theredboa.blogspot.com/2012/01/mojo-monday-be-change.html"/>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2046336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738C0-422E-47A6-826D-DE39E9A065BF}"/>
              </a:ext>
            </a:extLst>
          </p:cNvPr>
          <p:cNvSpPr>
            <a:spLocks noGrp="1"/>
          </p:cNvSpPr>
          <p:nvPr>
            <p:ph type="title"/>
          </p:nvPr>
        </p:nvSpPr>
        <p:spPr/>
        <p:txBody>
          <a:bodyPr/>
          <a:lstStyle/>
          <a:p>
            <a:r>
              <a:rPr lang="en-US" dirty="0"/>
              <a:t>Placing Aging/Ailing Parents… </a:t>
            </a:r>
            <a:br>
              <a:rPr lang="en-US" dirty="0"/>
            </a:br>
            <a:r>
              <a:rPr lang="en-US" dirty="0"/>
              <a:t>                                              A Childs Perspective</a:t>
            </a:r>
          </a:p>
        </p:txBody>
      </p:sp>
      <p:sp>
        <p:nvSpPr>
          <p:cNvPr id="3" name="Content Placeholder 2">
            <a:extLst>
              <a:ext uri="{FF2B5EF4-FFF2-40B4-BE49-F238E27FC236}">
                <a16:creationId xmlns:a16="http://schemas.microsoft.com/office/drawing/2014/main" id="{6F678028-6524-4933-B2D8-C891CC2291AF}"/>
              </a:ext>
            </a:extLst>
          </p:cNvPr>
          <p:cNvSpPr>
            <a:spLocks noGrp="1"/>
          </p:cNvSpPr>
          <p:nvPr>
            <p:ph idx="1"/>
          </p:nvPr>
        </p:nvSpPr>
        <p:spPr/>
        <p:txBody>
          <a:bodyPr/>
          <a:lstStyle/>
          <a:p>
            <a:r>
              <a:rPr lang="en-US" dirty="0"/>
              <a:t>Developed out of my own personal experiences in living with the Physical, Emotional, Mental, and Spiritual Drain that  Placing my parents and all that has gone with that experience has caused. </a:t>
            </a:r>
          </a:p>
          <a:p>
            <a:r>
              <a:rPr lang="en-US" dirty="0"/>
              <a:t>Basically it is yet another workshop about change and how comfortable or not comfortable people in general are with it. </a:t>
            </a:r>
          </a:p>
          <a:p>
            <a:r>
              <a:rPr lang="en-US" dirty="0"/>
              <a:t>Why is this Important to the  Activity Professional?</a:t>
            </a:r>
          </a:p>
          <a:p>
            <a:r>
              <a:rPr lang="en-US" dirty="0"/>
              <a:t>ANY THOUGHTS?</a:t>
            </a:r>
          </a:p>
        </p:txBody>
      </p:sp>
    </p:spTree>
    <p:extLst>
      <p:ext uri="{BB962C8B-B14F-4D97-AF65-F5344CB8AC3E}">
        <p14:creationId xmlns:p14="http://schemas.microsoft.com/office/powerpoint/2010/main" val="3550579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9ECE13-4620-4A4B-B5EE-BA6B53006ED3}"/>
              </a:ext>
            </a:extLst>
          </p:cNvPr>
          <p:cNvSpPr>
            <a:spLocks noGrp="1"/>
          </p:cNvSpPr>
          <p:nvPr>
            <p:ph type="body" idx="1"/>
          </p:nvPr>
        </p:nvSpPr>
        <p:spPr>
          <a:xfrm>
            <a:off x="1454239" y="327258"/>
            <a:ext cx="8630446" cy="5293895"/>
          </a:xfrm>
        </p:spPr>
        <p:txBody>
          <a:bodyPr>
            <a:normAutofit/>
          </a:bodyPr>
          <a:lstStyle/>
          <a:p>
            <a:r>
              <a:rPr lang="en-US" sz="3600" dirty="0"/>
              <a:t>Facility Staff will be dealing with the Fallout the family and possible future resident feels about having to seek placement.  How we are perceived by the family/ “resident”, their first impression of us, will set us apart from the </a:t>
            </a:r>
          </a:p>
          <a:p>
            <a:r>
              <a:rPr lang="en-US" sz="3600" dirty="0"/>
              <a:t>rest. </a:t>
            </a:r>
          </a:p>
          <a:p>
            <a:r>
              <a:rPr lang="en-US" sz="3600" dirty="0"/>
              <a:t>Something to ponder, First Impressions. </a:t>
            </a:r>
          </a:p>
          <a:p>
            <a:endParaRPr lang="en-US" sz="4800" dirty="0"/>
          </a:p>
        </p:txBody>
      </p:sp>
    </p:spTree>
    <p:extLst>
      <p:ext uri="{BB962C8B-B14F-4D97-AF65-F5344CB8AC3E}">
        <p14:creationId xmlns:p14="http://schemas.microsoft.com/office/powerpoint/2010/main" val="814006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E003C-F9DE-45F0-8002-258DF021D0A9}"/>
              </a:ext>
            </a:extLst>
          </p:cNvPr>
          <p:cNvSpPr>
            <a:spLocks noGrp="1"/>
          </p:cNvSpPr>
          <p:nvPr>
            <p:ph type="title"/>
          </p:nvPr>
        </p:nvSpPr>
        <p:spPr/>
        <p:txBody>
          <a:bodyPr>
            <a:normAutofit fontScale="90000"/>
          </a:bodyPr>
          <a:lstStyle/>
          <a:p>
            <a:r>
              <a:rPr lang="en-US" sz="4400" dirty="0"/>
              <a:t>THE Incident………………………….</a:t>
            </a:r>
          </a:p>
        </p:txBody>
      </p:sp>
      <p:sp>
        <p:nvSpPr>
          <p:cNvPr id="3" name="TextBox 2">
            <a:extLst>
              <a:ext uri="{FF2B5EF4-FFF2-40B4-BE49-F238E27FC236}">
                <a16:creationId xmlns:a16="http://schemas.microsoft.com/office/drawing/2014/main" id="{0C856FF4-8FDB-4B0C-B99E-1299F5376266}"/>
              </a:ext>
            </a:extLst>
          </p:cNvPr>
          <p:cNvSpPr txBox="1"/>
          <p:nvPr/>
        </p:nvSpPr>
        <p:spPr>
          <a:xfrm>
            <a:off x="778042" y="2083163"/>
            <a:ext cx="10635916" cy="3970318"/>
          </a:xfrm>
          <a:prstGeom prst="rect">
            <a:avLst/>
          </a:prstGeom>
          <a:noFill/>
        </p:spPr>
        <p:txBody>
          <a:bodyPr wrap="square" rtlCol="0">
            <a:spAutoFit/>
          </a:bodyPr>
          <a:lstStyle/>
          <a:p>
            <a:r>
              <a:rPr lang="en-US" sz="2800" dirty="0"/>
              <a:t>Father falls down basement stairs and breaks hip Friday before Christmas.  Mom is confused and cannot see well. Dad lays on floor for 3 hours until son calls, mom screams 911 dispatched.  Dad is Mom’s main Care Giver so Mom cannot be left at home alone.  Children step in.  Next day, Dad has surgery.  After surgery and a few days in the hospital Dad is sent to rehab.  Mom goes with/ for Respite stay.  They both move to Assisted Living connected to Rehab., but it is too expensive.  The Search Begins for other placement…………………………………….</a:t>
            </a:r>
          </a:p>
        </p:txBody>
      </p:sp>
    </p:spTree>
    <p:extLst>
      <p:ext uri="{BB962C8B-B14F-4D97-AF65-F5344CB8AC3E}">
        <p14:creationId xmlns:p14="http://schemas.microsoft.com/office/powerpoint/2010/main" val="3103301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C7153-898B-4C95-8C46-7C14A08F81FC}"/>
              </a:ext>
            </a:extLst>
          </p:cNvPr>
          <p:cNvSpPr>
            <a:spLocks noGrp="1"/>
          </p:cNvSpPr>
          <p:nvPr>
            <p:ph type="title"/>
          </p:nvPr>
        </p:nvSpPr>
        <p:spPr>
          <a:xfrm>
            <a:off x="1451579" y="804520"/>
            <a:ext cx="9603275" cy="697022"/>
          </a:xfrm>
        </p:spPr>
        <p:txBody>
          <a:bodyPr/>
          <a:lstStyle/>
          <a:p>
            <a:r>
              <a:rPr lang="en-US" dirty="0"/>
              <a:t>Searching for the Right Facility Match</a:t>
            </a:r>
          </a:p>
        </p:txBody>
      </p:sp>
      <p:sp>
        <p:nvSpPr>
          <p:cNvPr id="4" name="TextBox 3">
            <a:extLst>
              <a:ext uri="{FF2B5EF4-FFF2-40B4-BE49-F238E27FC236}">
                <a16:creationId xmlns:a16="http://schemas.microsoft.com/office/drawing/2014/main" id="{FEFCB436-0553-40A5-9B03-57F45828387A}"/>
              </a:ext>
            </a:extLst>
          </p:cNvPr>
          <p:cNvSpPr txBox="1"/>
          <p:nvPr/>
        </p:nvSpPr>
        <p:spPr>
          <a:xfrm>
            <a:off x="1058780" y="2300438"/>
            <a:ext cx="10462660" cy="646331"/>
          </a:xfrm>
          <a:prstGeom prst="rect">
            <a:avLst/>
          </a:prstGeom>
          <a:noFill/>
        </p:spPr>
        <p:txBody>
          <a:bodyPr wrap="square" rtlCol="0">
            <a:spAutoFit/>
          </a:bodyPr>
          <a:lstStyle/>
          <a:p>
            <a:r>
              <a:rPr lang="en-US" sz="3600" dirty="0"/>
              <a:t>Welcome to PAPA Family Feud</a:t>
            </a:r>
          </a:p>
        </p:txBody>
      </p:sp>
      <p:sp>
        <p:nvSpPr>
          <p:cNvPr id="5" name="TextBox 4">
            <a:extLst>
              <a:ext uri="{FF2B5EF4-FFF2-40B4-BE49-F238E27FC236}">
                <a16:creationId xmlns:a16="http://schemas.microsoft.com/office/drawing/2014/main" id="{EE87CD26-C670-42B4-8F7D-635A87F09266}"/>
              </a:ext>
            </a:extLst>
          </p:cNvPr>
          <p:cNvSpPr txBox="1"/>
          <p:nvPr/>
        </p:nvSpPr>
        <p:spPr>
          <a:xfrm>
            <a:off x="1337912" y="3205213"/>
            <a:ext cx="9856269" cy="1200329"/>
          </a:xfrm>
          <a:prstGeom prst="rect">
            <a:avLst/>
          </a:prstGeom>
          <a:noFill/>
        </p:spPr>
        <p:txBody>
          <a:bodyPr wrap="square" rtlCol="0">
            <a:spAutoFit/>
          </a:bodyPr>
          <a:lstStyle/>
          <a:p>
            <a:r>
              <a:rPr lang="en-US" sz="3600" dirty="0"/>
              <a:t>We Surveyed 100 Families and Residents (not really) and the top 6 Answers are on the board.</a:t>
            </a:r>
          </a:p>
        </p:txBody>
      </p:sp>
      <p:sp>
        <p:nvSpPr>
          <p:cNvPr id="6" name="TextBox 5">
            <a:extLst>
              <a:ext uri="{FF2B5EF4-FFF2-40B4-BE49-F238E27FC236}">
                <a16:creationId xmlns:a16="http://schemas.microsoft.com/office/drawing/2014/main" id="{8B5E286E-44DA-4D02-87EA-BE918DD86840}"/>
              </a:ext>
            </a:extLst>
          </p:cNvPr>
          <p:cNvSpPr txBox="1"/>
          <p:nvPr/>
        </p:nvSpPr>
        <p:spPr>
          <a:xfrm>
            <a:off x="1337912" y="4663986"/>
            <a:ext cx="9603274" cy="1569660"/>
          </a:xfrm>
          <a:prstGeom prst="rect">
            <a:avLst/>
          </a:prstGeom>
          <a:noFill/>
        </p:spPr>
        <p:txBody>
          <a:bodyPr wrap="square" rtlCol="0">
            <a:spAutoFit/>
          </a:bodyPr>
          <a:lstStyle/>
          <a:p>
            <a:r>
              <a:rPr lang="en-US" sz="3200" dirty="0"/>
              <a:t>When searching for the right facility match what are the things that you consider/amenities that you would like the facility to have?</a:t>
            </a:r>
          </a:p>
        </p:txBody>
      </p:sp>
    </p:spTree>
    <p:extLst>
      <p:ext uri="{BB962C8B-B14F-4D97-AF65-F5344CB8AC3E}">
        <p14:creationId xmlns:p14="http://schemas.microsoft.com/office/powerpoint/2010/main" val="1536742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3519E2-FF91-4015-B226-4BDF7DCFBB4F}"/>
              </a:ext>
            </a:extLst>
          </p:cNvPr>
          <p:cNvSpPr txBox="1"/>
          <p:nvPr/>
        </p:nvSpPr>
        <p:spPr>
          <a:xfrm>
            <a:off x="1005840" y="660400"/>
            <a:ext cx="3403600" cy="2246769"/>
          </a:xfrm>
          <a:prstGeom prst="rect">
            <a:avLst/>
          </a:prstGeom>
          <a:noFill/>
        </p:spPr>
        <p:txBody>
          <a:bodyPr wrap="square" rtlCol="0">
            <a:spAutoFit/>
          </a:bodyPr>
          <a:lstStyle/>
          <a:p>
            <a:r>
              <a:rPr lang="en-US" sz="2000" dirty="0"/>
              <a:t> </a:t>
            </a:r>
            <a:r>
              <a:rPr lang="en-US" sz="2800" dirty="0"/>
              <a:t> 1. Financial Manageability (you do end up having to look into  parent(s) financial affairs)                                        </a:t>
            </a:r>
          </a:p>
        </p:txBody>
      </p:sp>
      <p:sp>
        <p:nvSpPr>
          <p:cNvPr id="3" name="TextBox 2">
            <a:extLst>
              <a:ext uri="{FF2B5EF4-FFF2-40B4-BE49-F238E27FC236}">
                <a16:creationId xmlns:a16="http://schemas.microsoft.com/office/drawing/2014/main" id="{2B28AD03-FF5E-4577-9E1B-6AC8B8CA0B7A}"/>
              </a:ext>
            </a:extLst>
          </p:cNvPr>
          <p:cNvSpPr txBox="1"/>
          <p:nvPr/>
        </p:nvSpPr>
        <p:spPr>
          <a:xfrm>
            <a:off x="1065075" y="3136612"/>
            <a:ext cx="2763520" cy="584775"/>
          </a:xfrm>
          <a:prstGeom prst="rect">
            <a:avLst/>
          </a:prstGeom>
          <a:noFill/>
        </p:spPr>
        <p:txBody>
          <a:bodyPr wrap="square" rtlCol="0">
            <a:spAutoFit/>
          </a:bodyPr>
          <a:lstStyle/>
          <a:p>
            <a:r>
              <a:rPr lang="en-US" sz="3200" dirty="0"/>
              <a:t>2.  Great Care</a:t>
            </a:r>
          </a:p>
        </p:txBody>
      </p:sp>
      <p:sp>
        <p:nvSpPr>
          <p:cNvPr id="7" name="TextBox 6">
            <a:extLst>
              <a:ext uri="{FF2B5EF4-FFF2-40B4-BE49-F238E27FC236}">
                <a16:creationId xmlns:a16="http://schemas.microsoft.com/office/drawing/2014/main" id="{EF5190E4-78D9-4D55-81BC-BF8E51190728}"/>
              </a:ext>
            </a:extLst>
          </p:cNvPr>
          <p:cNvSpPr txBox="1"/>
          <p:nvPr/>
        </p:nvSpPr>
        <p:spPr>
          <a:xfrm>
            <a:off x="1127760" y="4104640"/>
            <a:ext cx="2763520" cy="1077218"/>
          </a:xfrm>
          <a:prstGeom prst="rect">
            <a:avLst/>
          </a:prstGeom>
          <a:noFill/>
        </p:spPr>
        <p:txBody>
          <a:bodyPr wrap="square" rtlCol="0">
            <a:spAutoFit/>
          </a:bodyPr>
          <a:lstStyle/>
          <a:p>
            <a:r>
              <a:rPr lang="en-US" sz="3200" dirty="0"/>
              <a:t>3.  Available Activities</a:t>
            </a:r>
          </a:p>
        </p:txBody>
      </p:sp>
      <p:sp>
        <p:nvSpPr>
          <p:cNvPr id="9" name="TextBox 8">
            <a:extLst>
              <a:ext uri="{FF2B5EF4-FFF2-40B4-BE49-F238E27FC236}">
                <a16:creationId xmlns:a16="http://schemas.microsoft.com/office/drawing/2014/main" id="{7EE9EE7D-7760-4FF7-81A8-B9B06ECCA576}"/>
              </a:ext>
            </a:extLst>
          </p:cNvPr>
          <p:cNvSpPr txBox="1"/>
          <p:nvPr/>
        </p:nvSpPr>
        <p:spPr>
          <a:xfrm>
            <a:off x="6543040" y="737344"/>
            <a:ext cx="4267200" cy="1077218"/>
          </a:xfrm>
          <a:prstGeom prst="rect">
            <a:avLst/>
          </a:prstGeom>
          <a:noFill/>
        </p:spPr>
        <p:txBody>
          <a:bodyPr wrap="square" rtlCol="0">
            <a:spAutoFit/>
          </a:bodyPr>
          <a:lstStyle/>
          <a:p>
            <a:r>
              <a:rPr lang="en-US" sz="3200" dirty="0"/>
              <a:t>4.  Location to Family Easily Accessible</a:t>
            </a:r>
          </a:p>
        </p:txBody>
      </p:sp>
      <p:sp>
        <p:nvSpPr>
          <p:cNvPr id="10" name="TextBox 9">
            <a:extLst>
              <a:ext uri="{FF2B5EF4-FFF2-40B4-BE49-F238E27FC236}">
                <a16:creationId xmlns:a16="http://schemas.microsoft.com/office/drawing/2014/main" id="{8175DCEA-A1B9-464B-9D3A-C17BF79CE6AF}"/>
              </a:ext>
            </a:extLst>
          </p:cNvPr>
          <p:cNvSpPr txBox="1"/>
          <p:nvPr/>
        </p:nvSpPr>
        <p:spPr>
          <a:xfrm>
            <a:off x="6543040" y="2630170"/>
            <a:ext cx="3992880" cy="584775"/>
          </a:xfrm>
          <a:prstGeom prst="rect">
            <a:avLst/>
          </a:prstGeom>
          <a:noFill/>
        </p:spPr>
        <p:txBody>
          <a:bodyPr wrap="square" rtlCol="0">
            <a:spAutoFit/>
          </a:bodyPr>
          <a:lstStyle/>
          <a:p>
            <a:r>
              <a:rPr lang="en-US" sz="3200" dirty="0"/>
              <a:t>5.  Good Food</a:t>
            </a:r>
          </a:p>
        </p:txBody>
      </p:sp>
      <p:sp>
        <p:nvSpPr>
          <p:cNvPr id="11" name="TextBox 10">
            <a:extLst>
              <a:ext uri="{FF2B5EF4-FFF2-40B4-BE49-F238E27FC236}">
                <a16:creationId xmlns:a16="http://schemas.microsoft.com/office/drawing/2014/main" id="{C8BF56E2-7697-4680-9A62-A476E28EF28A}"/>
              </a:ext>
            </a:extLst>
          </p:cNvPr>
          <p:cNvSpPr txBox="1"/>
          <p:nvPr/>
        </p:nvSpPr>
        <p:spPr>
          <a:xfrm>
            <a:off x="6776720" y="4013200"/>
            <a:ext cx="3373120" cy="1077218"/>
          </a:xfrm>
          <a:prstGeom prst="rect">
            <a:avLst/>
          </a:prstGeom>
          <a:noFill/>
        </p:spPr>
        <p:txBody>
          <a:bodyPr wrap="square" rtlCol="0">
            <a:spAutoFit/>
          </a:bodyPr>
          <a:lstStyle/>
          <a:p>
            <a:r>
              <a:rPr lang="en-US" sz="3200" dirty="0"/>
              <a:t>6. Doctor Visits in the Building</a:t>
            </a:r>
          </a:p>
        </p:txBody>
      </p:sp>
    </p:spTree>
    <p:extLst>
      <p:ext uri="{BB962C8B-B14F-4D97-AF65-F5344CB8AC3E}">
        <p14:creationId xmlns:p14="http://schemas.microsoft.com/office/powerpoint/2010/main" val="186163526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0EA1-4B8E-400D-9E9D-A34B09863A28}"/>
              </a:ext>
            </a:extLst>
          </p:cNvPr>
          <p:cNvSpPr>
            <a:spLocks noGrp="1"/>
          </p:cNvSpPr>
          <p:nvPr>
            <p:ph type="title"/>
          </p:nvPr>
        </p:nvSpPr>
        <p:spPr/>
        <p:txBody>
          <a:bodyPr/>
          <a:lstStyle/>
          <a:p>
            <a:r>
              <a:rPr lang="en-US" dirty="0"/>
              <a:t>Questions to Ask while Touring Facility</a:t>
            </a:r>
          </a:p>
        </p:txBody>
      </p:sp>
      <p:sp>
        <p:nvSpPr>
          <p:cNvPr id="4" name="TextBox 3">
            <a:extLst>
              <a:ext uri="{FF2B5EF4-FFF2-40B4-BE49-F238E27FC236}">
                <a16:creationId xmlns:a16="http://schemas.microsoft.com/office/drawing/2014/main" id="{85070136-9887-4362-817E-17FF2984783D}"/>
              </a:ext>
            </a:extLst>
          </p:cNvPr>
          <p:cNvSpPr txBox="1"/>
          <p:nvPr/>
        </p:nvSpPr>
        <p:spPr>
          <a:xfrm>
            <a:off x="1656080" y="2418080"/>
            <a:ext cx="9316720" cy="2554545"/>
          </a:xfrm>
          <a:prstGeom prst="rect">
            <a:avLst/>
          </a:prstGeom>
          <a:noFill/>
        </p:spPr>
        <p:txBody>
          <a:bodyPr wrap="square" rtlCol="0">
            <a:spAutoFit/>
          </a:bodyPr>
          <a:lstStyle/>
          <a:p>
            <a:r>
              <a:rPr lang="en-US" sz="4000" dirty="0"/>
              <a:t>If you could ask one question while touring a facility that you were going to place a parent or a family member what would that question be? </a:t>
            </a:r>
          </a:p>
        </p:txBody>
      </p:sp>
    </p:spTree>
    <p:extLst>
      <p:ext uri="{BB962C8B-B14F-4D97-AF65-F5344CB8AC3E}">
        <p14:creationId xmlns:p14="http://schemas.microsoft.com/office/powerpoint/2010/main" val="367002565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463</TotalTime>
  <Words>1809</Words>
  <Application>Microsoft Office PowerPoint</Application>
  <PresentationFormat>Widescreen</PresentationFormat>
  <Paragraphs>122</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Gill Sans MT</vt:lpstr>
      <vt:lpstr>Gallery</vt:lpstr>
      <vt:lpstr>Placing Aging, Ailing Parents</vt:lpstr>
      <vt:lpstr>My Observations--3 Workshops /3 Years all some how or another connected to Change</vt:lpstr>
      <vt:lpstr>The Thing is the only thing certain in life is                                  CHANGE</vt:lpstr>
      <vt:lpstr>Placing Aging/Ailing Parents…                                                A Childs Perspective</vt:lpstr>
      <vt:lpstr>PowerPoint Presentation</vt:lpstr>
      <vt:lpstr>THE Incident………………………….</vt:lpstr>
      <vt:lpstr>Searching for the Right Facility Match</vt:lpstr>
      <vt:lpstr>PowerPoint Presentation</vt:lpstr>
      <vt:lpstr>Questions to Ask while Touring Facility</vt:lpstr>
      <vt:lpstr>Questions to Ask While Touring a Facility</vt:lpstr>
      <vt:lpstr>IN fact I asked them for a calendar, I checked to see that there was a balance of different types of activities  </vt:lpstr>
      <vt:lpstr>PowerPoint Presentation</vt:lpstr>
      <vt:lpstr>PowerPoint Presentation</vt:lpstr>
      <vt:lpstr>PowerPoint Presentation</vt:lpstr>
      <vt:lpstr>PowerPoint Presentation</vt:lpstr>
      <vt:lpstr>Inspection Reports A Must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Placing Aging, Ailing Parents</dc:title>
  <dc:creator>Joan Edel</dc:creator>
  <cp:lastModifiedBy>Joan Edel</cp:lastModifiedBy>
  <cp:revision>55</cp:revision>
  <cp:lastPrinted>2018-09-15T17:33:34Z</cp:lastPrinted>
  <dcterms:created xsi:type="dcterms:W3CDTF">2018-04-22T23:43:16Z</dcterms:created>
  <dcterms:modified xsi:type="dcterms:W3CDTF">2018-09-15T18:50:00Z</dcterms:modified>
</cp:coreProperties>
</file>