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4"/>
  </p:sldMasterIdLst>
  <p:notesMasterIdLst>
    <p:notesMasterId r:id="rId63"/>
  </p:notesMasterIdLst>
  <p:handoutMasterIdLst>
    <p:handoutMasterId r:id="rId64"/>
  </p:handoutMasterIdLst>
  <p:sldIdLst>
    <p:sldId id="390" r:id="rId5"/>
    <p:sldId id="391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8" r:id="rId24"/>
    <p:sldId id="339" r:id="rId25"/>
    <p:sldId id="341" r:id="rId26"/>
    <p:sldId id="342" r:id="rId27"/>
    <p:sldId id="344" r:id="rId28"/>
    <p:sldId id="345" r:id="rId29"/>
    <p:sldId id="387" r:id="rId30"/>
    <p:sldId id="346" r:id="rId31"/>
    <p:sldId id="347" r:id="rId32"/>
    <p:sldId id="348" r:id="rId33"/>
    <p:sldId id="349" r:id="rId34"/>
    <p:sldId id="350" r:id="rId35"/>
    <p:sldId id="351" r:id="rId36"/>
    <p:sldId id="353" r:id="rId37"/>
    <p:sldId id="354" r:id="rId38"/>
    <p:sldId id="355" r:id="rId39"/>
    <p:sldId id="356" r:id="rId40"/>
    <p:sldId id="359" r:id="rId41"/>
    <p:sldId id="360" r:id="rId42"/>
    <p:sldId id="361" r:id="rId43"/>
    <p:sldId id="362" r:id="rId44"/>
    <p:sldId id="365" r:id="rId45"/>
    <p:sldId id="367" r:id="rId46"/>
    <p:sldId id="371" r:id="rId47"/>
    <p:sldId id="372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6" r:id="rId56"/>
    <p:sldId id="383" r:id="rId57"/>
    <p:sldId id="384" r:id="rId58"/>
    <p:sldId id="316" r:id="rId59"/>
    <p:sldId id="317" r:id="rId60"/>
    <p:sldId id="318" r:id="rId61"/>
    <p:sldId id="319" r:id="rId62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AD6B1-66C8-4186-B93F-938DAAABC4A2}" v="1" dt="2023-09-01T18:10:36.141"/>
    <p1510:client id="{C3427E33-CBE2-1AD1-C519-2053B326A1C6}" v="3" dt="2023-09-01T18:37:01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950" autoAdjust="0"/>
  </p:normalViewPr>
  <p:slideViewPr>
    <p:cSldViewPr snapToGrid="0">
      <p:cViewPr varScale="1">
        <p:scale>
          <a:sx n="78" d="100"/>
          <a:sy n="78" d="100"/>
        </p:scale>
        <p:origin x="96" y="576"/>
      </p:cViewPr>
      <p:guideLst/>
    </p:cSldViewPr>
  </p:slideViewPr>
  <p:outlineViewPr>
    <p:cViewPr>
      <p:scale>
        <a:sx n="33" d="100"/>
        <a:sy n="33" d="100"/>
      </p:scale>
      <p:origin x="0" y="-41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40"/>
    </p:cViewPr>
  </p:sorterViewPr>
  <p:notesViewPr>
    <p:cSldViewPr snapToGrid="0">
      <p:cViewPr varScale="1">
        <p:scale>
          <a:sx n="128" d="100"/>
          <a:sy n="128" d="100"/>
        </p:scale>
        <p:origin x="1328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ek, Valerie" userId="S::valerie.bucek@encompasshealth.com::81e5b144-9468-49a5-84b1-a849f4403f7e" providerId="AD" clId="Web-{C3427E33-CBE2-1AD1-C519-2053B326A1C6}"/>
    <pc:docChg chg="modSld">
      <pc:chgData name="Bucek, Valerie" userId="S::valerie.bucek@encompasshealth.com::81e5b144-9468-49a5-84b1-a849f4403f7e" providerId="AD" clId="Web-{C3427E33-CBE2-1AD1-C519-2053B326A1C6}" dt="2023-09-01T18:37:01.413" v="2" actId="20577"/>
      <pc:docMkLst>
        <pc:docMk/>
      </pc:docMkLst>
      <pc:sldChg chg="modSp">
        <pc:chgData name="Bucek, Valerie" userId="S::valerie.bucek@encompasshealth.com::81e5b144-9468-49a5-84b1-a849f4403f7e" providerId="AD" clId="Web-{C3427E33-CBE2-1AD1-C519-2053B326A1C6}" dt="2023-09-01T18:37:01.413" v="2" actId="20577"/>
        <pc:sldMkLst>
          <pc:docMk/>
          <pc:sldMk cId="2436368076" sldId="390"/>
        </pc:sldMkLst>
        <pc:spChg chg="mod">
          <ac:chgData name="Bucek, Valerie" userId="S::valerie.bucek@encompasshealth.com::81e5b144-9468-49a5-84b1-a849f4403f7e" providerId="AD" clId="Web-{C3427E33-CBE2-1AD1-C519-2053B326A1C6}" dt="2023-09-01T18:37:01.413" v="2" actId="20577"/>
          <ac:spMkLst>
            <pc:docMk/>
            <pc:sldMk cId="2436368076" sldId="390"/>
            <ac:spMk id="3" creationId="{00000000-0000-0000-0000-000000000000}"/>
          </ac:spMkLst>
        </pc:spChg>
      </pc:sldChg>
    </pc:docChg>
  </pc:docChgLst>
  <pc:docChgLst>
    <pc:chgData name="Richey, Janet" userId="10c50e90-9e68-4fb8-b43b-565de89c440b" providerId="ADAL" clId="{B29AD6B1-66C8-4186-B93F-938DAAABC4A2}"/>
    <pc:docChg chg="undo custSel addSld delSld modSld">
      <pc:chgData name="Richey, Janet" userId="10c50e90-9e68-4fb8-b43b-565de89c440b" providerId="ADAL" clId="{B29AD6B1-66C8-4186-B93F-938DAAABC4A2}" dt="2023-09-01T18:11:24.803" v="73" actId="20577"/>
      <pc:docMkLst>
        <pc:docMk/>
      </pc:docMkLst>
      <pc:sldChg chg="delSp mod">
        <pc:chgData name="Richey, Janet" userId="10c50e90-9e68-4fb8-b43b-565de89c440b" providerId="ADAL" clId="{B29AD6B1-66C8-4186-B93F-938DAAABC4A2}" dt="2023-09-01T17:58:15.386" v="9" actId="478"/>
        <pc:sldMkLst>
          <pc:docMk/>
          <pc:sldMk cId="2092787829" sldId="331"/>
        </pc:sldMkLst>
        <pc:picChg chg="del">
          <ac:chgData name="Richey, Janet" userId="10c50e90-9e68-4fb8-b43b-565de89c440b" providerId="ADAL" clId="{B29AD6B1-66C8-4186-B93F-938DAAABC4A2}" dt="2023-09-01T17:58:15.386" v="9" actId="478"/>
          <ac:picMkLst>
            <pc:docMk/>
            <pc:sldMk cId="2092787829" sldId="331"/>
            <ac:picMk id="4" creationId="{00000000-0000-0000-0000-000000000000}"/>
          </ac:picMkLst>
        </pc:picChg>
      </pc:sldChg>
      <pc:sldChg chg="delSp modSp mod">
        <pc:chgData name="Richey, Janet" userId="10c50e90-9e68-4fb8-b43b-565de89c440b" providerId="ADAL" clId="{B29AD6B1-66C8-4186-B93F-938DAAABC4A2}" dt="2023-09-01T17:59:04.710" v="59" actId="255"/>
        <pc:sldMkLst>
          <pc:docMk/>
          <pc:sldMk cId="679238612" sldId="333"/>
        </pc:sldMkLst>
        <pc:spChg chg="mod">
          <ac:chgData name="Richey, Janet" userId="10c50e90-9e68-4fb8-b43b-565de89c440b" providerId="ADAL" clId="{B29AD6B1-66C8-4186-B93F-938DAAABC4A2}" dt="2023-09-01T17:59:04.710" v="59" actId="255"/>
          <ac:spMkLst>
            <pc:docMk/>
            <pc:sldMk cId="679238612" sldId="333"/>
            <ac:spMk id="9219" creationId="{00000000-0000-0000-0000-000000000000}"/>
          </ac:spMkLst>
        </pc:spChg>
        <pc:picChg chg="del">
          <ac:chgData name="Richey, Janet" userId="10c50e90-9e68-4fb8-b43b-565de89c440b" providerId="ADAL" clId="{B29AD6B1-66C8-4186-B93F-938DAAABC4A2}" dt="2023-09-01T17:58:31.234" v="10" actId="478"/>
          <ac:picMkLst>
            <pc:docMk/>
            <pc:sldMk cId="679238612" sldId="333"/>
            <ac:picMk id="2" creationId="{00000000-0000-0000-0000-000000000000}"/>
          </ac:picMkLst>
        </pc:picChg>
      </pc:sldChg>
      <pc:sldChg chg="addSp delSp modSp add del mod">
        <pc:chgData name="Richey, Janet" userId="10c50e90-9e68-4fb8-b43b-565de89c440b" providerId="ADAL" clId="{B29AD6B1-66C8-4186-B93F-938DAAABC4A2}" dt="2023-09-01T18:10:36.141" v="63"/>
        <pc:sldMkLst>
          <pc:docMk/>
          <pc:sldMk cId="1669972176" sldId="334"/>
        </pc:sldMkLst>
        <pc:picChg chg="add mod">
          <ac:chgData name="Richey, Janet" userId="10c50e90-9e68-4fb8-b43b-565de89c440b" providerId="ADAL" clId="{B29AD6B1-66C8-4186-B93F-938DAAABC4A2}" dt="2023-09-01T18:10:36.141" v="63"/>
          <ac:picMkLst>
            <pc:docMk/>
            <pc:sldMk cId="1669972176" sldId="334"/>
            <ac:picMk id="2" creationId="{4C58ED2F-71B3-264A-7603-324B808EA45D}"/>
          </ac:picMkLst>
        </pc:picChg>
        <pc:picChg chg="del">
          <ac:chgData name="Richey, Janet" userId="10c50e90-9e68-4fb8-b43b-565de89c440b" providerId="ADAL" clId="{B29AD6B1-66C8-4186-B93F-938DAAABC4A2}" dt="2023-09-01T17:59:48.498" v="62" actId="478"/>
          <ac:picMkLst>
            <pc:docMk/>
            <pc:sldMk cId="1669972176" sldId="334"/>
            <ac:picMk id="4" creationId="{00000000-0000-0000-0000-000000000000}"/>
          </ac:picMkLst>
        </pc:picChg>
      </pc:sldChg>
      <pc:sldChg chg="modSp mod">
        <pc:chgData name="Richey, Janet" userId="10c50e90-9e68-4fb8-b43b-565de89c440b" providerId="ADAL" clId="{B29AD6B1-66C8-4186-B93F-938DAAABC4A2}" dt="2023-09-01T18:11:24.803" v="73" actId="20577"/>
        <pc:sldMkLst>
          <pc:docMk/>
          <pc:sldMk cId="2463724795" sldId="353"/>
        </pc:sldMkLst>
        <pc:spChg chg="mod">
          <ac:chgData name="Richey, Janet" userId="10c50e90-9e68-4fb8-b43b-565de89c440b" providerId="ADAL" clId="{B29AD6B1-66C8-4186-B93F-938DAAABC4A2}" dt="2023-09-01T18:11:24.803" v="73" actId="20577"/>
          <ac:spMkLst>
            <pc:docMk/>
            <pc:sldMk cId="2463724795" sldId="353"/>
            <ac:spMk id="3" creationId="{00000000-0000-0000-0000-000000000000}"/>
          </ac:spMkLst>
        </pc:spChg>
      </pc:sldChg>
      <pc:sldChg chg="modSp mod">
        <pc:chgData name="Richey, Janet" userId="10c50e90-9e68-4fb8-b43b-565de89c440b" providerId="ADAL" clId="{B29AD6B1-66C8-4186-B93F-938DAAABC4A2}" dt="2023-09-01T17:57:59.135" v="8" actId="20577"/>
        <pc:sldMkLst>
          <pc:docMk/>
          <pc:sldMk cId="2436368076" sldId="390"/>
        </pc:sldMkLst>
        <pc:spChg chg="mod">
          <ac:chgData name="Richey, Janet" userId="10c50e90-9e68-4fb8-b43b-565de89c440b" providerId="ADAL" clId="{B29AD6B1-66C8-4186-B93F-938DAAABC4A2}" dt="2023-09-01T17:57:59.135" v="8" actId="20577"/>
          <ac:spMkLst>
            <pc:docMk/>
            <pc:sldMk cId="2436368076" sldId="39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BDD0F8-BBEE-42B7-AC95-8DF585BA5D99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FA9247-D9EB-4A89-B50B-08936F278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0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6F6805-D9BD-430C-A006-59BE0B9EC0AA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1FA95-3BC0-4A0A-926D-321D23F5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0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ENCOMPASS HEALTH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8034A2-407C-42CE-8F17-ED89F0C1EA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1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11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01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4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1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40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71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17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5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5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4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3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56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5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68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40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95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7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68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0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83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58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99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22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74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0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61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5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1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57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77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082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799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98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10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305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96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011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5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32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014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156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969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742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920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392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2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6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A95-3BC0-4A0A-926D-321D23F546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4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-gradient">
    <p:bg>
      <p:bgPr>
        <a:gradFill flip="none" rotWithShape="1">
          <a:gsLst>
            <a:gs pos="0">
              <a:schemeClr val="accent1"/>
            </a:gs>
            <a:gs pos="75000">
              <a:schemeClr val="bg2"/>
            </a:gs>
            <a:gs pos="100000">
              <a:schemeClr val="tx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19506"/>
            <a:ext cx="8229600" cy="1301415"/>
          </a:xfrm>
        </p:spPr>
        <p:txBody>
          <a:bodyPr anchor="t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20916"/>
            <a:ext cx="8229600" cy="125128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E12C39-4E2D-467C-A4A9-F584A14112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013" y="462110"/>
            <a:ext cx="1938235" cy="5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4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/>
          <a:lstStyle>
            <a:lvl1pPr>
              <a:spcAft>
                <a:spcPts val="1350"/>
              </a:spcAft>
              <a:defRPr sz="1800">
                <a:solidFill>
                  <a:schemeClr val="accent1"/>
                </a:solidFill>
              </a:defRPr>
            </a:lvl1pPr>
            <a:lvl2pPr marL="259550" indent="-259550">
              <a:spcAft>
                <a:spcPts val="900"/>
              </a:spcAft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517909" indent="-252407">
              <a:spcAft>
                <a:spcPts val="9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6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/>
          <a:lstStyle>
            <a:lvl1pPr>
              <a:spcAft>
                <a:spcPts val="1350"/>
              </a:spcAft>
              <a:defRPr sz="1800">
                <a:solidFill>
                  <a:schemeClr val="accent1"/>
                </a:solidFill>
              </a:defRPr>
            </a:lvl1pPr>
            <a:lvl2pPr marL="259550" indent="-259550">
              <a:spcAft>
                <a:spcPts val="900"/>
              </a:spcAft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517909" indent="-252407">
              <a:spcAft>
                <a:spcPts val="9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8229600" cy="1905000"/>
          </a:xfrm>
        </p:spPr>
        <p:txBody>
          <a:bodyPr anchor="b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19500"/>
            <a:ext cx="8229600" cy="25527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2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d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8229600" cy="1905000"/>
          </a:xfrm>
        </p:spPr>
        <p:txBody>
          <a:bodyPr anchor="b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19500"/>
            <a:ext cx="8229600" cy="25527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3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l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8229600" cy="1905000"/>
          </a:xfrm>
        </p:spPr>
        <p:txBody>
          <a:bodyPr anchor="b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19500"/>
            <a:ext cx="8229600" cy="25527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5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gradient">
    <p:bg>
      <p:bgPr>
        <a:gradFill flip="none" rotWithShape="1">
          <a:gsLst>
            <a:gs pos="0">
              <a:schemeClr val="accent1"/>
            </a:gs>
            <a:gs pos="75000">
              <a:schemeClr val="bg2"/>
            </a:gs>
            <a:gs pos="100000">
              <a:schemeClr val="tx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8229600" cy="1905000"/>
          </a:xfrm>
        </p:spPr>
        <p:txBody>
          <a:bodyPr anchor="b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19500"/>
            <a:ext cx="8229600" cy="25527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3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llustra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676942E-FF30-4376-A686-909BD4A04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11" t="3203" r="12805"/>
          <a:stretch/>
        </p:blipFill>
        <p:spPr>
          <a:xfrm>
            <a:off x="0" y="0"/>
            <a:ext cx="9144000" cy="4702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10540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8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llustra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DF55036-90B2-41D4-B734-12257401A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31" r="1"/>
          <a:stretch/>
        </p:blipFill>
        <p:spPr>
          <a:xfrm>
            <a:off x="1" y="1884718"/>
            <a:ext cx="8673152" cy="3802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10540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+pic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19506"/>
            <a:ext cx="8229600" cy="1301415"/>
          </a:xfrm>
        </p:spPr>
        <p:txBody>
          <a:bodyPr anchor="t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20916"/>
            <a:ext cx="8229600" cy="125128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BCAFE8-2177-4F78-AC3D-3D13CBF9B1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013" y="462110"/>
            <a:ext cx="1938235" cy="5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8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llustra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FB7F5BC-12DB-4014-8B99-2910B0749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78" r="3409" b="16592"/>
          <a:stretch/>
        </p:blipFill>
        <p:spPr>
          <a:xfrm>
            <a:off x="901471" y="1637731"/>
            <a:ext cx="8242531" cy="5220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10540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ext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 marL="342892" indent="-342892">
              <a:defRPr sz="3600">
                <a:solidFill>
                  <a:schemeClr val="bg1"/>
                </a:solidFill>
              </a:defRPr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7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ext-d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 marL="342892" indent="-342892">
              <a:defRPr sz="3600">
                <a:solidFill>
                  <a:schemeClr val="bg1"/>
                </a:solidFill>
              </a:defRPr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0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ext-l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 marL="342892" indent="-342892">
              <a:defRPr sz="3600">
                <a:solidFill>
                  <a:schemeClr val="bg1"/>
                </a:solidFill>
              </a:defRPr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99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6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8" y="1524001"/>
            <a:ext cx="3883742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1"/>
            <a:ext cx="3886200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63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8" y="1524003"/>
            <a:ext cx="2578608" cy="4648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9349" y="1524003"/>
            <a:ext cx="2577453" cy="4648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DE7B50-EE2D-4CB9-A123-60FA8CA34C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84425" y="1523999"/>
            <a:ext cx="2578608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22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483" y="1524000"/>
            <a:ext cx="1874520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2077" y="1524000"/>
            <a:ext cx="1874520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DE7B50-EE2D-4CB9-A123-60FA8CA34C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4545" y="1524004"/>
            <a:ext cx="1874520" cy="4648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F8513A-3CEF-47B8-B81C-FFF21DA135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7014" y="1524000"/>
            <a:ext cx="1874520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21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8" y="1524007"/>
            <a:ext cx="3883742" cy="2095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7"/>
            <a:ext cx="3886200" cy="2095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F98CB0-57D1-4633-8A01-EE68C36F536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9658" y="4079085"/>
            <a:ext cx="3883742" cy="2095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295AB0B-F822-4D05-81E8-6D0F5ADFF5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00600" y="4079085"/>
            <a:ext cx="3886200" cy="2095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97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buFont typeface="+mj-lt"/>
              <a:buAutoNum type="arabicPeriod"/>
              <a:defRPr sz="900"/>
            </a:lvl3pPr>
            <a:lvl4pPr marL="346463" indent="-171446">
              <a:buFont typeface="Arial" panose="020B0604020202020204" pitchFamily="34" charset="0"/>
              <a:buChar char="•"/>
              <a:defRPr sz="825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+pic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19506"/>
            <a:ext cx="8229600" cy="1301415"/>
          </a:xfrm>
        </p:spPr>
        <p:txBody>
          <a:bodyPr anchor="t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20916"/>
            <a:ext cx="8229600" cy="125128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F79ED-0321-4AE6-89BE-C0911CD22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3" y="461240"/>
            <a:ext cx="1936552" cy="5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1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+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590A5C-273E-4D4F-AB1B-FB7D1626A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218" y="1524001"/>
            <a:ext cx="3886199" cy="4648200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456" y="1524001"/>
            <a:ext cx="3882344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51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+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8" y="1524001"/>
            <a:ext cx="3883742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590A5C-273E-4D4F-AB1B-FB7D1626A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3" y="1524001"/>
            <a:ext cx="3886199" cy="4648200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5555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+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A4C0C19-3566-4803-BED2-ED6208A53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84427" y="1524001"/>
            <a:ext cx="5402374" cy="4648200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8" y="1524003"/>
            <a:ext cx="2578608" cy="4648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98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+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8" y="1524001"/>
            <a:ext cx="3883742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590A5C-273E-4D4F-AB1B-FB7D1626A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4" y="1524007"/>
            <a:ext cx="3886199" cy="2209799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3677A5B-7FA4-4156-9E21-E195BE8571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604" y="3962408"/>
            <a:ext cx="3886199" cy="2209799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8327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+thre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8" y="3619506"/>
            <a:ext cx="2578608" cy="2552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9349" y="3619506"/>
            <a:ext cx="2577453" cy="2552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DE7B50-EE2D-4CB9-A123-60FA8CA34C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83888" y="3619502"/>
            <a:ext cx="2578608" cy="2552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3757C40-B30F-43C9-B6E4-ADB65AEED2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914" y="1526383"/>
            <a:ext cx="2578353" cy="1902618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1E80866-131B-488C-87E2-BF632647D9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3889" y="1526383"/>
            <a:ext cx="2578353" cy="1902618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C8966AD-D57D-4A84-BC12-F8D227AA4A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8974" y="1526383"/>
            <a:ext cx="2578353" cy="1902618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9870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+fou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913" y="3619500"/>
            <a:ext cx="1874520" cy="255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4726" y="3619500"/>
            <a:ext cx="1874520" cy="255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DE7B50-EE2D-4CB9-A123-60FA8CA34C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6455" y="3619506"/>
            <a:ext cx="1874520" cy="2552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F8513A-3CEF-47B8-B81C-FFF21DA135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184" y="3619500"/>
            <a:ext cx="1874520" cy="255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C1E0241-3C11-4422-BEE2-C5260DB2E8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913" y="1526383"/>
            <a:ext cx="1876804" cy="1902618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A7FE52A-75AE-4F6B-99D9-CBEACCAA91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77423" y="1526383"/>
            <a:ext cx="1876804" cy="1902618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074855A-326D-4072-A100-92DEEF27EE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4934" y="1526383"/>
            <a:ext cx="1876804" cy="1902618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4AAAAE3-ED11-49EB-B334-C85224576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12442" y="1526383"/>
            <a:ext cx="1876804" cy="1902618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085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590A5C-273E-4D4F-AB1B-FB7D1626A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6301" y="1524007"/>
            <a:ext cx="4000500" cy="2209799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3677A5B-7FA4-4156-9E21-E195BE8571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1" y="3962408"/>
            <a:ext cx="4000500" cy="2209799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26DCED4-1382-473E-A919-C95DFBDC4D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622" y="1526425"/>
            <a:ext cx="3998081" cy="2209799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7982A4D-8234-4328-8605-52835610F9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622" y="3964826"/>
            <a:ext cx="3998081" cy="2209799"/>
          </a:xfr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7376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66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49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1">
    <p:bg>
      <p:bgPr>
        <a:gradFill>
          <a:gsLst>
            <a:gs pos="0">
              <a:schemeClr val="accent1"/>
            </a:gs>
            <a:gs pos="75000">
              <a:schemeClr val="bg2"/>
            </a:gs>
            <a:gs pos="100000">
              <a:schemeClr val="tx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85" y="462104"/>
            <a:ext cx="8227917" cy="5710096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0" indent="0">
              <a:buFont typeface="+mj-lt"/>
              <a:buNone/>
              <a:defRPr sz="1800">
                <a:solidFill>
                  <a:schemeClr val="bg1"/>
                </a:solidFill>
              </a:defRPr>
            </a:lvl3pPr>
            <a:lvl4pPr marL="346463" indent="-171446">
              <a:buFont typeface="Arial" panose="020B0604020202020204" pitchFamily="34" charset="0"/>
              <a:buChar char="•"/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9D48C99-EE9B-4D03-A063-A03F3C5144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013" y="462110"/>
            <a:ext cx="1938235" cy="5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10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bg>
      <p:bgPr>
        <a:gradFill>
          <a:gsLst>
            <a:gs pos="0">
              <a:schemeClr val="accent1"/>
            </a:gs>
            <a:gs pos="75000">
              <a:schemeClr val="bg2"/>
            </a:gs>
            <a:gs pos="100000">
              <a:schemeClr val="tx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BFB5C73-6B77-469B-AEB2-C7D8F28761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7500" y="2590800"/>
            <a:ext cx="342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37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1" y="6527800"/>
            <a:ext cx="1397000" cy="222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7463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4" name="Rectangle 3"/>
          <p:cNvSpPr/>
          <p:nvPr/>
        </p:nvSpPr>
        <p:spPr>
          <a:xfrm>
            <a:off x="0" y="107950"/>
            <a:ext cx="9144000" cy="88900"/>
          </a:xfrm>
          <a:prstGeom prst="rect">
            <a:avLst/>
          </a:prstGeom>
          <a:solidFill>
            <a:srgbClr val="A428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673102" y="184404"/>
            <a:ext cx="190754" cy="197104"/>
          </a:xfrm>
          <a:prstGeom prst="triangle">
            <a:avLst/>
          </a:prstGeom>
          <a:solidFill>
            <a:srgbClr val="A428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6438900"/>
            <a:ext cx="9144000" cy="50800"/>
          </a:xfrm>
          <a:prstGeom prst="rect">
            <a:avLst/>
          </a:prstGeom>
          <a:solidFill>
            <a:srgbClr val="CDC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7" name="Rectangle 6"/>
          <p:cNvSpPr/>
          <p:nvPr/>
        </p:nvSpPr>
        <p:spPr>
          <a:xfrm>
            <a:off x="229870" y="6489700"/>
            <a:ext cx="762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fld id="{C1FF6DA9-008F-8B48-92A6-B652298478BF}" type="slidenum">
              <a:rPr sz="750" b="0" i="0">
                <a:solidFill>
                  <a:srgbClr val="000000"/>
                </a:solidFill>
                <a:latin typeface="Arial"/>
              </a:rPr>
              <a:t>‹#›</a:t>
            </a:fld>
            <a:endParaRPr sz="750" b="0" i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390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1" y="6527800"/>
            <a:ext cx="1397000" cy="222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7463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4" name="Rectangle 3"/>
          <p:cNvSpPr/>
          <p:nvPr/>
        </p:nvSpPr>
        <p:spPr>
          <a:xfrm>
            <a:off x="0" y="6438900"/>
            <a:ext cx="9144000" cy="50800"/>
          </a:xfrm>
          <a:prstGeom prst="rect">
            <a:avLst/>
          </a:prstGeom>
          <a:solidFill>
            <a:srgbClr val="CDC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5" name="Rectangle 4"/>
          <p:cNvSpPr/>
          <p:nvPr/>
        </p:nvSpPr>
        <p:spPr>
          <a:xfrm>
            <a:off x="229870" y="6489700"/>
            <a:ext cx="762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fld id="{C1FF6DA9-008F-8B48-92A6-B652298478BF}" type="slidenum">
              <a:rPr sz="750" b="0" i="0">
                <a:solidFill>
                  <a:srgbClr val="000000"/>
                </a:solidFill>
                <a:latin typeface="Arial"/>
              </a:rPr>
              <a:t>‹#›</a:t>
            </a:fld>
            <a:endParaRPr sz="750" b="0" i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9144000" cy="4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5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1" y="6527800"/>
            <a:ext cx="1397000" cy="222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7463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4" name="Rectangle 3"/>
          <p:cNvSpPr/>
          <p:nvPr/>
        </p:nvSpPr>
        <p:spPr>
          <a:xfrm>
            <a:off x="0" y="6438900"/>
            <a:ext cx="9144000" cy="50800"/>
          </a:xfrm>
          <a:prstGeom prst="rect">
            <a:avLst/>
          </a:prstGeom>
          <a:solidFill>
            <a:srgbClr val="CDC7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endParaRPr sz="1350" dirty="0"/>
          </a:p>
        </p:txBody>
      </p:sp>
      <p:sp>
        <p:nvSpPr>
          <p:cNvPr id="5" name="Rectangle 4"/>
          <p:cNvSpPr/>
          <p:nvPr/>
        </p:nvSpPr>
        <p:spPr>
          <a:xfrm>
            <a:off x="229870" y="6489700"/>
            <a:ext cx="762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/>
          <a:lstStyle/>
          <a:p>
            <a:pPr algn="ctr">
              <a:lnSpc>
                <a:spcPct val="100000"/>
              </a:lnSpc>
            </a:pPr>
            <a:fld id="{C1FF6DA9-008F-8B48-92A6-B652298478BF}" type="slidenum">
              <a:rPr sz="750" b="0" i="0">
                <a:solidFill>
                  <a:srgbClr val="000000"/>
                </a:solidFill>
                <a:latin typeface="Arial"/>
              </a:rPr>
              <a:t>‹#›</a:t>
            </a:fld>
            <a:endParaRPr sz="750" b="0" i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9144000" cy="4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1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96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840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96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31661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31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7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0" y="3073402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2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gradFill>
            <a:gsLst>
              <a:gs pos="0">
                <a:schemeClr val="accent4"/>
              </a:gs>
              <a:gs pos="99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4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7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3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3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DFD75-3DD1-46C8-BDAA-B717487A30A3}"/>
              </a:ext>
            </a:extLst>
          </p:cNvPr>
          <p:cNvSpPr/>
          <p:nvPr/>
        </p:nvSpPr>
        <p:spPr>
          <a:xfrm>
            <a:off x="0" y="6400807"/>
            <a:ext cx="9144000" cy="457199"/>
          </a:xfrm>
          <a:prstGeom prst="rect">
            <a:avLst/>
          </a:prstGeom>
          <a:gradFill>
            <a:gsLst>
              <a:gs pos="0">
                <a:schemeClr val="accent1"/>
              </a:gs>
              <a:gs pos="75000">
                <a:schemeClr val="bg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6095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799"/>
            <a:ext cx="82296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7"/>
            <a:ext cx="5657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Encompass Health  |  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0807"/>
            <a:ext cx="2228850" cy="4571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05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6" indent="-171446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346463" indent="-171446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‒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16718" indent="-171446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4104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  <p15:guide id="8" orient="horz" pos="960" userDrawn="1">
          <p15:clr>
            <a:srgbClr val="F26B43"/>
          </p15:clr>
        </p15:guide>
        <p15:guide id="9" orient="horz" pos="672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pos="4320" userDrawn="1">
          <p15:clr>
            <a:srgbClr val="F26B43"/>
          </p15:clr>
        </p15:guide>
        <p15:guide id="12" userDrawn="1">
          <p15:clr>
            <a:srgbClr val="F26B43"/>
          </p15:clr>
        </p15:guide>
        <p15:guide id="13" orient="horz" pos="4320" userDrawn="1">
          <p15:clr>
            <a:srgbClr val="F26B43"/>
          </p15:clr>
        </p15:guide>
        <p15:guide id="14" orient="horz" pos="2424" userDrawn="1">
          <p15:clr>
            <a:srgbClr val="F26B43"/>
          </p15:clr>
        </p15:guide>
        <p15:guide id="15" orient="horz" pos="2280" userDrawn="1">
          <p15:clr>
            <a:srgbClr val="F26B43"/>
          </p15:clr>
        </p15:guide>
        <p15:guide id="16" orient="horz" pos="2568" userDrawn="1">
          <p15:clr>
            <a:srgbClr val="F26B43"/>
          </p15:clr>
        </p15:guide>
        <p15:guide id="17" pos="2052" userDrawn="1">
          <p15:clr>
            <a:srgbClr val="F26B43"/>
          </p15:clr>
        </p15:guide>
        <p15:guide id="18" pos="2268" userDrawn="1">
          <p15:clr>
            <a:srgbClr val="F26B43"/>
          </p15:clr>
        </p15:guide>
        <p15:guide id="19" pos="2214" userDrawn="1">
          <p15:clr>
            <a:srgbClr val="F26B43"/>
          </p15:clr>
        </p15:guide>
        <p15:guide id="20" pos="2106" userDrawn="1">
          <p15:clr>
            <a:srgbClr val="F26B43"/>
          </p15:clr>
        </p15:guide>
        <p15:guide id="21" orient="horz" pos="2352" userDrawn="1">
          <p15:clr>
            <a:srgbClr val="F26B43"/>
          </p15:clr>
        </p15:guide>
        <p15:guide id="22" orient="horz" pos="2496" userDrawn="1">
          <p15:clr>
            <a:srgbClr val="F26B43"/>
          </p15:clr>
        </p15:guide>
        <p15:guide id="23" pos="3132" userDrawn="1">
          <p15:clr>
            <a:srgbClr val="F26B43"/>
          </p15:clr>
        </p15:guide>
        <p15:guide id="24" pos="11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a.org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rnst150.com/health-conditions/parkinsonsdisease" TargetMode="External"/><Relationship Id="rId5" Type="http://schemas.openxmlformats.org/officeDocument/2006/relationships/hyperlink" Target="http://www.lsvtglobal.com/" TargetMode="External"/><Relationship Id="rId4" Type="http://schemas.openxmlformats.org/officeDocument/2006/relationships/hyperlink" Target="http://www.parkinsonvoiceproject.org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medical.com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533525"/>
          </a:xfrm>
        </p:spPr>
        <p:txBody>
          <a:bodyPr/>
          <a:lstStyle/>
          <a:p>
            <a:pPr algn="ctr"/>
            <a:br>
              <a:rPr lang="en-US" sz="3600" b="1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b="1">
                <a:solidFill>
                  <a:srgbClr val="7030A0"/>
                </a:solidFill>
              </a:rPr>
              <a:t>Communication Cognition and  Swallowing in Parkinson’s Disease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71868" y="4200524"/>
            <a:ext cx="8014932" cy="2124075"/>
          </a:xfr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Pennsylvania Activities Professionals Association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Conference, October 2, 2023</a:t>
            </a:r>
            <a:endParaRPr lang="en-US" sz="1600" dirty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Valerie McCann Bucek, MA CCC-SLP/L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Therapy Manager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Encompass Health Rehabilitation Hospital of Harmarville</a:t>
            </a:r>
          </a:p>
          <a:p>
            <a:pPr algn="ctr"/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311763"/>
            <a:ext cx="6172200" cy="32124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25" y="6412887"/>
            <a:ext cx="5372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Encompass Health  |  Confidential information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6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495425"/>
            <a:ext cx="7648576" cy="4219574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b="0" dirty="0"/>
              <a:t>Evidence-based approach developed by Lorraine Ramig.</a:t>
            </a:r>
          </a:p>
          <a:p>
            <a:endParaRPr lang="en-US" sz="1000" b="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b="0" dirty="0"/>
              <a:t>Named for patient with Parkinson's Disease who funded ongoing research.</a:t>
            </a:r>
          </a:p>
          <a:p>
            <a:endParaRPr lang="en-US" sz="1000" b="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b="0" dirty="0"/>
              <a:t>Focus on sensory “re-calibration”.</a:t>
            </a:r>
          </a:p>
          <a:p>
            <a:endParaRPr lang="en-US" sz="1000" b="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b="0" dirty="0"/>
              <a:t>LSVT Global established in 2003.</a:t>
            </a:r>
          </a:p>
          <a:p>
            <a:endParaRPr lang="en-US" sz="2700" b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475" y="657225"/>
            <a:ext cx="7515226" cy="409580"/>
          </a:xfrm>
        </p:spPr>
        <p:txBody>
          <a:bodyPr/>
          <a:lstStyle/>
          <a:p>
            <a:pPr algn="ctr"/>
            <a:r>
              <a:rPr lang="en-US" sz="2800" dirty="0"/>
              <a:t>LEE SILVERMAN VOICE TREATMENT</a:t>
            </a:r>
          </a:p>
        </p:txBody>
      </p:sp>
    </p:spTree>
    <p:extLst>
      <p:ext uri="{BB962C8B-B14F-4D97-AF65-F5344CB8AC3E}">
        <p14:creationId xmlns:p14="http://schemas.microsoft.com/office/powerpoint/2010/main" val="129153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83129"/>
              </p:ext>
            </p:extLst>
          </p:nvPr>
        </p:nvGraphicFramePr>
        <p:xfrm>
          <a:off x="657226" y="1819279"/>
          <a:ext cx="7477125" cy="425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375">
                  <a:extLst>
                    <a:ext uri="{9D8B030D-6E8A-4147-A177-3AD203B41FA5}">
                      <a16:colId xmlns:a16="http://schemas.microsoft.com/office/drawing/2014/main" val="195463649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3374934732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4023444801"/>
                    </a:ext>
                  </a:extLst>
                </a:gridCol>
              </a:tblGrid>
              <a:tr h="4112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LSVT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SPEAKOUT!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6016286"/>
                  </a:ext>
                </a:extLst>
              </a:tr>
              <a:tr h="352474">
                <a:tc>
                  <a:txBody>
                    <a:bodyPr/>
                    <a:lstStyle/>
                    <a:p>
                      <a:r>
                        <a:rPr lang="en-US" sz="1400" dirty="0"/>
                        <a:t>Research</a:t>
                      </a:r>
                      <a:r>
                        <a:rPr lang="en-US" sz="1400" baseline="0" dirty="0"/>
                        <a:t> Supported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4287356"/>
                  </a:ext>
                </a:extLst>
              </a:tr>
              <a:tr h="411219">
                <a:tc>
                  <a:txBody>
                    <a:bodyPr/>
                    <a:lstStyle/>
                    <a:p>
                      <a:r>
                        <a:rPr lang="en-US" sz="1400" dirty="0"/>
                        <a:t># Treatment</a:t>
                      </a:r>
                      <a:r>
                        <a:rPr lang="en-US" sz="1400" baseline="0" dirty="0"/>
                        <a:t> Sessions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6495180"/>
                  </a:ext>
                </a:extLst>
              </a:tr>
              <a:tr h="411219">
                <a:tc>
                  <a:txBody>
                    <a:bodyPr/>
                    <a:lstStyle/>
                    <a:p>
                      <a:r>
                        <a:rPr lang="en-US" sz="1400" dirty="0"/>
                        <a:t>Days per week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078968"/>
                  </a:ext>
                </a:extLst>
              </a:tr>
              <a:tr h="352474">
                <a:tc>
                  <a:txBody>
                    <a:bodyPr/>
                    <a:lstStyle/>
                    <a:p>
                      <a:r>
                        <a:rPr lang="en-US" sz="1400" dirty="0"/>
                        <a:t>Session Length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 minutes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8366086"/>
                  </a:ext>
                </a:extLst>
              </a:tr>
              <a:tr h="411219">
                <a:tc>
                  <a:txBody>
                    <a:bodyPr/>
                    <a:lstStyle/>
                    <a:p>
                      <a:r>
                        <a:rPr lang="en-US" sz="1400" dirty="0"/>
                        <a:t>Home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Exercises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Workbook with daily</a:t>
                      </a:r>
                      <a:r>
                        <a:rPr lang="en-US" sz="1400" baseline="0" dirty="0"/>
                        <a:t> tasks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8775746"/>
                  </a:ext>
                </a:extLst>
              </a:tr>
              <a:tr h="563957">
                <a:tc>
                  <a:txBody>
                    <a:bodyPr/>
                    <a:lstStyle/>
                    <a:p>
                      <a:r>
                        <a:rPr lang="en-US" sz="1400" dirty="0"/>
                        <a:t>Usually covered</a:t>
                      </a:r>
                      <a:r>
                        <a:rPr lang="en-US" sz="1400" baseline="0" dirty="0"/>
                        <a:t> by Medicare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6434067"/>
                  </a:ext>
                </a:extLst>
              </a:tr>
              <a:tr h="704948">
                <a:tc>
                  <a:txBody>
                    <a:bodyPr/>
                    <a:lstStyle/>
                    <a:p>
                      <a:r>
                        <a:rPr lang="en-US" sz="1400" dirty="0"/>
                        <a:t>Treatment Focus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Highly structured</a:t>
                      </a:r>
                      <a:r>
                        <a:rPr lang="en-US" sz="1400" baseline="0" dirty="0"/>
                        <a:t> focus on being LOUD and sensory calibration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More</a:t>
                      </a:r>
                      <a:r>
                        <a:rPr lang="en-US" sz="1400" baseline="0" dirty="0"/>
                        <a:t> f</a:t>
                      </a:r>
                      <a:r>
                        <a:rPr lang="en-US" sz="1400" dirty="0"/>
                        <a:t>lexible program focus on using intent.  Incorporates cognition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7064684"/>
                  </a:ext>
                </a:extLst>
              </a:tr>
              <a:tr h="629417">
                <a:tc>
                  <a:txBody>
                    <a:bodyPr/>
                    <a:lstStyle/>
                    <a:p>
                      <a:r>
                        <a:rPr lang="en-US" sz="1400" dirty="0"/>
                        <a:t>Group therapy component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615608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885821"/>
            <a:ext cx="8229600" cy="1047744"/>
          </a:xfrm>
        </p:spPr>
        <p:txBody>
          <a:bodyPr/>
          <a:lstStyle/>
          <a:p>
            <a:pPr algn="ctr"/>
            <a:r>
              <a:rPr lang="en-US" dirty="0"/>
              <a:t>  </a:t>
            </a:r>
            <a:r>
              <a:rPr lang="en-US" sz="2400" dirty="0">
                <a:solidFill>
                  <a:srgbClr val="7030A0"/>
                </a:solidFill>
              </a:rPr>
              <a:t>COMPARISON OF LSVT WITH SPEAKOUT!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988" y="1504950"/>
            <a:ext cx="82296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9058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7" y="1066805"/>
            <a:ext cx="7934325" cy="3581399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Important tool is raising awareness of vocal volume and ability to control it.</a:t>
            </a:r>
          </a:p>
          <a:p>
            <a:endParaRPr lang="en-US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Used in LSVT and SPEAK OUT!</a:t>
            </a:r>
          </a:p>
          <a:p>
            <a:endParaRPr lang="en-US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Apps available on phone for self-monitoring.</a:t>
            </a:r>
          </a:p>
          <a:p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SOUND LEVEL METER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2" y="3168425"/>
            <a:ext cx="1890713" cy="28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6"/>
            <a:ext cx="8229600" cy="981069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/>
              <a:t>SPEAK OUT!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8275"/>
            <a:ext cx="8229600" cy="42767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</a:rPr>
              <a:t>SPEAK OUT!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Is an evidence-based speech therapy treatment approach developed by the Parkinson's Voice Project.</a:t>
            </a:r>
          </a:p>
          <a:p>
            <a:pPr algn="ctr">
              <a:lnSpc>
                <a:spcPct val="80000"/>
              </a:lnSpc>
            </a:pPr>
            <a:endParaRPr lang="en-US" sz="2700" dirty="0"/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Enables people with Parkinson's Disease to regain and maintain speaking abilities.</a:t>
            </a:r>
          </a:p>
          <a:p>
            <a:pPr eaLnBrk="1" hangingPunct="1">
              <a:lnSpc>
                <a:spcPct val="80000"/>
              </a:lnSpc>
            </a:pPr>
            <a:endParaRPr lang="en-US" sz="2700" dirty="0"/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Utilizes principles of motor learning and activity dependent neuroplasticity.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060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71600"/>
            <a:ext cx="577215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911307"/>
            <a:ext cx="6791325" cy="500371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925" dirty="0">
                <a:solidFill>
                  <a:schemeClr val="tx1"/>
                </a:solidFill>
              </a:rPr>
              <a:t>SPEAK OUT! Program</a:t>
            </a:r>
          </a:p>
          <a:p>
            <a:pPr>
              <a:lnSpc>
                <a:spcPct val="80000"/>
              </a:lnSpc>
            </a:pPr>
            <a:endParaRPr lang="en-US" sz="2925" dirty="0"/>
          </a:p>
          <a:p>
            <a:pPr eaLnBrk="1" hangingPunct="1">
              <a:lnSpc>
                <a:spcPct val="80000"/>
              </a:lnSpc>
            </a:pPr>
            <a:endParaRPr lang="en-US" sz="2925" dirty="0"/>
          </a:p>
          <a:p>
            <a:pPr eaLnBrk="1" hangingPunct="1">
              <a:lnSpc>
                <a:spcPct val="80000"/>
              </a:lnSpc>
            </a:pPr>
            <a:r>
              <a:rPr lang="en-US" sz="2925" dirty="0"/>
              <a:t>Speech Evaluation</a:t>
            </a:r>
          </a:p>
          <a:p>
            <a:pPr>
              <a:lnSpc>
                <a:spcPct val="80000"/>
              </a:lnSpc>
            </a:pPr>
            <a:endParaRPr lang="en-US" sz="2925" dirty="0"/>
          </a:p>
          <a:p>
            <a:pPr eaLnBrk="1" hangingPunct="1">
              <a:lnSpc>
                <a:spcPct val="80000"/>
              </a:lnSpc>
            </a:pPr>
            <a:r>
              <a:rPr lang="en-US" sz="2925" dirty="0"/>
              <a:t>12 therapy sessions (typically)</a:t>
            </a:r>
          </a:p>
          <a:p>
            <a:pPr>
              <a:lnSpc>
                <a:spcPct val="80000"/>
              </a:lnSpc>
            </a:pPr>
            <a:endParaRPr lang="en-US" sz="2925" dirty="0"/>
          </a:p>
          <a:p>
            <a:pPr eaLnBrk="1" hangingPunct="1">
              <a:lnSpc>
                <a:spcPct val="80000"/>
              </a:lnSpc>
            </a:pPr>
            <a:r>
              <a:rPr lang="en-US" sz="2925" dirty="0"/>
              <a:t>Each session has 6 components/exercises aimed at strengthening muscles used in speech and swallowing</a:t>
            </a:r>
          </a:p>
          <a:p>
            <a:pPr>
              <a:lnSpc>
                <a:spcPct val="80000"/>
              </a:lnSpc>
            </a:pPr>
            <a:endParaRPr lang="en-US" sz="2925" dirty="0"/>
          </a:p>
          <a:p>
            <a:pPr eaLnBrk="1" hangingPunct="1">
              <a:lnSpc>
                <a:spcPct val="80000"/>
              </a:lnSpc>
            </a:pPr>
            <a:r>
              <a:rPr lang="en-US" sz="2925" dirty="0"/>
              <a:t>25 lesson workbook for home practice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09278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71600"/>
            <a:ext cx="577215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1026" y="1552577"/>
            <a:ext cx="6753225" cy="37242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700" dirty="0"/>
              <a:t>“Intent” is the focus of treatment</a:t>
            </a:r>
          </a:p>
          <a:p>
            <a:pPr>
              <a:lnSpc>
                <a:spcPct val="80000"/>
              </a:lnSpc>
            </a:pPr>
            <a:endParaRPr lang="en-US" sz="2700" dirty="0"/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Discovered in the 1950’s by Daniel Boone, Ph.D.</a:t>
            </a:r>
          </a:p>
          <a:p>
            <a:pPr>
              <a:lnSpc>
                <a:spcPct val="80000"/>
              </a:lnSpc>
            </a:pPr>
            <a:endParaRPr lang="en-US" sz="825" dirty="0"/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Addresses the disruption of automatic movements caused by dopamine depletion.</a:t>
            </a:r>
          </a:p>
          <a:p>
            <a:pPr>
              <a:lnSpc>
                <a:spcPct val="80000"/>
              </a:lnSpc>
            </a:pPr>
            <a:endParaRPr lang="en-US" sz="825" dirty="0"/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Speaking with purpose and deliberation may improve vocal volume and speech clarity.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30" y="963219"/>
            <a:ext cx="1635919" cy="1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3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71600"/>
            <a:ext cx="577215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66750" y="889686"/>
            <a:ext cx="7267575" cy="48348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/>
              <a:t>Weekly Speech Therapy Groups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600" dirty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Helps to maintain the improvements gained through SPEAK OUT!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Weekly speech therapy group focusing on voice exercises learned in SPEAK OUT!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Daily individual home practice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Periodic re-evaluations/refreshers</a:t>
            </a:r>
          </a:p>
          <a:p>
            <a:pPr>
              <a:lnSpc>
                <a:spcPct val="80000"/>
              </a:lnSpc>
            </a:pP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67923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71600"/>
            <a:ext cx="577215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019175"/>
            <a:ext cx="6496050" cy="44767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8ED2F-71B3-264A-7603-324B808EA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85799"/>
            <a:ext cx="6445962" cy="56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7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6" y="619126"/>
            <a:ext cx="7429499" cy="65722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Breath Support for Speech and Swallowing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3"/>
            <a:ext cx="8296275" cy="4067171"/>
          </a:xfrm>
        </p:spPr>
        <p:txBody>
          <a:bodyPr>
            <a:normAutofit/>
          </a:bodyPr>
          <a:lstStyle/>
          <a:p>
            <a:r>
              <a:rPr lang="en-US" sz="2700" dirty="0"/>
              <a:t>Traditional:    Diaphragmatic breathing</a:t>
            </a:r>
          </a:p>
          <a:p>
            <a:r>
              <a:rPr lang="en-US" sz="2700" dirty="0"/>
              <a:t>                       Voicing on exhalation</a:t>
            </a:r>
          </a:p>
          <a:p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 descr="The Mechanics of Human Breathing | Biology for Majors I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55" y="3019425"/>
            <a:ext cx="5409424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8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742951"/>
            <a:ext cx="7429499" cy="58102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Respiratory Muscle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7" y="1981204"/>
            <a:ext cx="7666433" cy="3299195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Uses simple resistance device</a:t>
            </a:r>
          </a:p>
          <a:p>
            <a:endParaRPr lang="en-US" sz="1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Improve breath support = more syllables per breath</a:t>
            </a:r>
          </a:p>
          <a:p>
            <a:endParaRPr lang="en-US" sz="1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Strengthen voice</a:t>
            </a:r>
          </a:p>
          <a:p>
            <a:endParaRPr lang="en-US" sz="1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Normalize lung volumes</a:t>
            </a:r>
          </a:p>
          <a:p>
            <a:endParaRPr lang="en-US" sz="2700" dirty="0">
              <a:solidFill>
                <a:schemeClr val="bg1"/>
              </a:solidFill>
            </a:endParaRPr>
          </a:p>
          <a:p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0913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771519"/>
          </a:xfrm>
        </p:spPr>
        <p:txBody>
          <a:bodyPr/>
          <a:lstStyle/>
          <a:p>
            <a:pPr algn="ctr"/>
            <a:r>
              <a:rPr lang="en-US" sz="2400" dirty="0"/>
              <a:t>Encompass Health Rehabilitation         </a:t>
            </a:r>
            <a:br>
              <a:rPr lang="en-US" sz="2400" dirty="0"/>
            </a:br>
            <a:r>
              <a:rPr lang="en-US" sz="2400" dirty="0"/>
              <a:t>Hospital of Harmarville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228725"/>
            <a:ext cx="7972425" cy="50958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</a:rPr>
              <a:t>Joint Commission Certified Inpatient Parkinson’s Disease Program:</a:t>
            </a:r>
          </a:p>
          <a:p>
            <a:pPr>
              <a:lnSpc>
                <a:spcPct val="80000"/>
              </a:lnSpc>
            </a:pPr>
            <a:endParaRPr lang="en-US" sz="80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Neurofocused comprehensive treatment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Physician directed interdisciplinary team approach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Follows evidence-based Clinical Practice Guidelines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Staff trained in Specialized Parkinson’s Disease Treatment approaches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Certified Rehabilitation Registered Nurses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Parkinson’s Support Group (in person)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PWR-PLUS Community Exercise Program on Zoom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rgbClr val="7030A0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Parkinson Voice Project Grant recipient each year                           since 2019	</a:t>
            </a:r>
          </a:p>
          <a:p>
            <a:pPr>
              <a:lnSpc>
                <a:spcPct val="80000"/>
              </a:lnSpc>
            </a:pPr>
            <a:endParaRPr lang="en-US" sz="11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6" name="Picture 5" descr="John Muir Health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9" y="4295774"/>
            <a:ext cx="20288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19125"/>
            <a:ext cx="7429499" cy="120303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EMST = Expiratory Muscle Strength Training</a:t>
            </a:r>
            <a:br>
              <a:rPr lang="en-US" sz="2700" dirty="0"/>
            </a:br>
            <a:r>
              <a:rPr lang="en-US" sz="2700" dirty="0"/>
              <a:t>or</a:t>
            </a:r>
            <a:br>
              <a:rPr lang="en-US" sz="2700" dirty="0"/>
            </a:br>
            <a:r>
              <a:rPr lang="en-US" sz="2700" dirty="0"/>
              <a:t>The Breather – Respiratory Muscle Trainer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981204"/>
            <a:ext cx="7230665" cy="3299195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Trains inspiratory and expiratory muscles.</a:t>
            </a:r>
          </a:p>
          <a:p>
            <a:endParaRPr lang="en-US" sz="1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Multiple settings.</a:t>
            </a:r>
          </a:p>
          <a:p>
            <a:endParaRPr lang="en-US" sz="1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Single patient use: cost $50.</a:t>
            </a:r>
          </a:p>
          <a:p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75" y="6400801"/>
            <a:ext cx="5657850" cy="457199"/>
          </a:xfrm>
        </p:spPr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1026" name="Picture 2" descr="https://www.northernspeech.com/store/images/w380-h254/uploads/2__the_breath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785919"/>
            <a:ext cx="3314699" cy="22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brain.net.au/wp-content/uploads/2022/06/EMST150-297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719244"/>
            <a:ext cx="2568575" cy="25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55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438151"/>
            <a:ext cx="7429499" cy="561974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4"/>
            <a:ext cx="7629527" cy="5124446"/>
          </a:xfrm>
        </p:spPr>
        <p:txBody>
          <a:bodyPr>
            <a:normAutofit lnSpcReduction="10000"/>
          </a:bodyPr>
          <a:lstStyle/>
          <a:p>
            <a:endParaRPr lang="en-US" sz="2700" dirty="0"/>
          </a:p>
          <a:p>
            <a:r>
              <a:rPr lang="en-US" sz="2700" dirty="0"/>
              <a:t>Speech Vive</a:t>
            </a:r>
          </a:p>
          <a:p>
            <a:endParaRPr lang="en-US" sz="27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 wearable Speech Aid.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Utilizes “Lombard Effect”.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Provides background noise into ear prompting the patient to speak louder.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7030A0"/>
                </a:solidFill>
              </a:rPr>
              <a:t>Covered by Medicare, VA and most private insurances.</a:t>
            </a:r>
          </a:p>
          <a:p>
            <a:endParaRPr lang="en-US" sz="1000" b="0" dirty="0">
              <a:solidFill>
                <a:srgbClr val="7030A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7030A0"/>
                </a:solidFill>
              </a:rPr>
              <a:t>Alternative to therapy.</a:t>
            </a:r>
          </a:p>
          <a:p>
            <a:endParaRPr lang="en-US" sz="1100" b="0" dirty="0">
              <a:solidFill>
                <a:srgbClr val="7030A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7030A0"/>
                </a:solidFill>
              </a:rPr>
              <a:t>Individually calibrated.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36" y="914403"/>
            <a:ext cx="1979413" cy="22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9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47701"/>
            <a:ext cx="7429499" cy="676274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3" y="1323976"/>
            <a:ext cx="6754412" cy="3956424"/>
          </a:xfrm>
        </p:spPr>
        <p:txBody>
          <a:bodyPr>
            <a:normAutofit/>
          </a:bodyPr>
          <a:lstStyle/>
          <a:p>
            <a:r>
              <a:rPr lang="en-US" sz="2700" dirty="0"/>
              <a:t>Voice Amplifier</a:t>
            </a:r>
          </a:p>
          <a:p>
            <a:endParaRPr lang="en-US" sz="1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Increases speakers volume.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Various systems – lapel, collar, hand held microphones with various price ranges.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May be covered by insurance.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3875" y="6400801"/>
            <a:ext cx="5657850" cy="457199"/>
          </a:xfrm>
        </p:spPr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9" y="3227688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276225"/>
            <a:ext cx="7429499" cy="504825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AAC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1" y="962026"/>
            <a:ext cx="7410451" cy="4318374"/>
          </a:xfrm>
        </p:spPr>
        <p:txBody>
          <a:bodyPr>
            <a:normAutofit/>
          </a:bodyPr>
          <a:lstStyle/>
          <a:p>
            <a:r>
              <a:rPr lang="en-US" sz="2700" dirty="0"/>
              <a:t>Augmentative and Alternative Communication</a:t>
            </a:r>
          </a:p>
          <a:p>
            <a:endParaRPr lang="en-US" sz="825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Refers to all the ways someone communicates besides talking.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Used by people of all ages who have difficulty speaking.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7030A0"/>
                </a:solidFill>
              </a:rPr>
              <a:t>Augmentative Communication means to supplement or add to someone’s speech .  </a:t>
            </a:r>
          </a:p>
          <a:p>
            <a:endParaRPr lang="en-US" sz="1000" b="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7030A0"/>
                </a:solidFill>
              </a:rPr>
              <a:t>Alternative Communication means to be used instead of speaking.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39555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6" y="1038225"/>
            <a:ext cx="7191375" cy="4248152"/>
          </a:xfrm>
        </p:spPr>
        <p:txBody>
          <a:bodyPr>
            <a:normAutofit/>
          </a:bodyPr>
          <a:lstStyle/>
          <a:p>
            <a:r>
              <a:rPr lang="en-US" sz="2700" dirty="0"/>
              <a:t>AAC can be:</a:t>
            </a:r>
          </a:p>
          <a:p>
            <a:pPr lvl="1"/>
            <a:endParaRPr lang="en-US" u="sng" dirty="0"/>
          </a:p>
          <a:p>
            <a:pPr lvl="1"/>
            <a:r>
              <a:rPr lang="en-US" sz="2400" u="sng" dirty="0"/>
              <a:t>No Tech</a:t>
            </a:r>
            <a:r>
              <a:rPr lang="en-US" sz="2400" dirty="0"/>
              <a:t>:  gestures; writing, pointing to letters, words or pictures.</a:t>
            </a:r>
          </a:p>
          <a:p>
            <a:pPr lvl="1"/>
            <a:endParaRPr lang="en-US" sz="2400" u="sng" dirty="0"/>
          </a:p>
          <a:p>
            <a:pPr lvl="1"/>
            <a:r>
              <a:rPr lang="en-US" sz="2400" u="sng" dirty="0"/>
              <a:t>Low Tech</a:t>
            </a:r>
            <a:r>
              <a:rPr lang="en-US" sz="2400" dirty="0"/>
              <a:t>:  using a phone application.</a:t>
            </a:r>
          </a:p>
          <a:p>
            <a:pPr lvl="1"/>
            <a:endParaRPr lang="en-US" sz="2400" u="sng" dirty="0"/>
          </a:p>
          <a:p>
            <a:pPr lvl="1"/>
            <a:r>
              <a:rPr lang="en-US" sz="2400" u="sng" dirty="0"/>
              <a:t>High Tech</a:t>
            </a:r>
            <a:r>
              <a:rPr lang="en-US" sz="2400" dirty="0"/>
              <a:t>:  Using a speech generating device – computer with a voice.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89936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933450"/>
            <a:ext cx="6897290" cy="4533901"/>
          </a:xfrm>
        </p:spPr>
        <p:txBody>
          <a:bodyPr>
            <a:normAutofit/>
          </a:bodyPr>
          <a:lstStyle/>
          <a:p>
            <a:r>
              <a:rPr lang="en-US" sz="2700" dirty="0"/>
              <a:t>Examples of AAC used with Parkinson's:</a:t>
            </a:r>
          </a:p>
          <a:p>
            <a:pPr lvl="1"/>
            <a:endParaRPr lang="en-US" u="sng" dirty="0"/>
          </a:p>
          <a:p>
            <a:pPr lvl="1"/>
            <a:r>
              <a:rPr lang="en-US" sz="2400" u="sng" dirty="0"/>
              <a:t>No Tech</a:t>
            </a:r>
            <a:r>
              <a:rPr lang="en-US" sz="2400" dirty="0"/>
              <a:t>:  Pacing board, alphabet board</a:t>
            </a:r>
          </a:p>
          <a:p>
            <a:pPr lvl="1"/>
            <a:endParaRPr lang="en-US" sz="2400" u="sng" dirty="0"/>
          </a:p>
          <a:p>
            <a:pPr lvl="1"/>
            <a:r>
              <a:rPr lang="en-US" sz="2400" u="sng" dirty="0"/>
              <a:t>Low Tech</a:t>
            </a:r>
            <a:r>
              <a:rPr lang="en-US" sz="2400" dirty="0"/>
              <a:t>:  Smart phone or tablet.  Applications such as Alpha topics AAC, Conversation Pace board.</a:t>
            </a:r>
          </a:p>
          <a:p>
            <a:pPr lvl="1"/>
            <a:endParaRPr lang="en-US" sz="2400" u="sng" dirty="0"/>
          </a:p>
          <a:p>
            <a:pPr lvl="1"/>
            <a:r>
              <a:rPr lang="en-US" sz="2400" u="sng" dirty="0"/>
              <a:t>High Tech</a:t>
            </a:r>
            <a:r>
              <a:rPr lang="en-US" sz="2400" dirty="0"/>
              <a:t>:  Speech generating devices from Lingraphica, Dynavox, IPad based devices.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2302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0" y="828676"/>
            <a:ext cx="2166476" cy="216647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72" y="638175"/>
            <a:ext cx="2641578" cy="2252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9" y="3204114"/>
            <a:ext cx="4088322" cy="2044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81" y="3199355"/>
            <a:ext cx="2885651" cy="2563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574238"/>
            <a:ext cx="2667000" cy="107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Cognitive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981204"/>
            <a:ext cx="7306863" cy="329919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Mild Cognitive Impairment (MCI) is recognized as a transitional state between normal cognition and dementia.</a:t>
            </a:r>
          </a:p>
          <a:p>
            <a:endParaRPr lang="en-US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Approximately 30 – 40% of Parkinson's patients show mild cognitive impairment.</a:t>
            </a:r>
            <a:endParaRPr lang="en-US" sz="2400" dirty="0"/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565348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56062" y="1266826"/>
            <a:ext cx="7429499" cy="54316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438276"/>
            <a:ext cx="7230665" cy="38421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New research from Parkinson's Society – Canada reveals in 5% of people, cognitive changes precede onset of motor symptoms.</a:t>
            </a:r>
          </a:p>
          <a:p>
            <a:endParaRPr lang="en-US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Perception of Parkinson's Disease has changed from a motor disorder to a complex brain disease.</a:t>
            </a:r>
            <a:endParaRPr lang="en-US" sz="2400" dirty="0"/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085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2158"/>
            <a:ext cx="7143750" cy="3645192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Parkinson's Disease Impact on Linguistic Skills</a:t>
            </a:r>
            <a:endParaRPr lang="en-US" sz="2400" dirty="0"/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22" y="3237286"/>
            <a:ext cx="2557463" cy="2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175" y="1209677"/>
            <a:ext cx="7448550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Communication Difficulties in Parkinson's Disease have Motor and Cognitive Aspects.  </a:t>
            </a:r>
            <a:r>
              <a:rPr lang="en-US" sz="600" dirty="0"/>
              <a:t>  </a:t>
            </a:r>
          </a:p>
          <a:p>
            <a:endParaRPr lang="en-US" sz="750" dirty="0"/>
          </a:p>
          <a:p>
            <a:endParaRPr lang="en-US" sz="2100" b="1" u="sng" dirty="0">
              <a:solidFill>
                <a:srgbClr val="7030A0"/>
              </a:solidFill>
            </a:endParaRPr>
          </a:p>
          <a:p>
            <a:r>
              <a:rPr lang="en-US" sz="2100" b="1" u="sng" dirty="0">
                <a:solidFill>
                  <a:srgbClr val="7030A0"/>
                </a:solidFill>
              </a:rPr>
              <a:t>Some Definitions</a:t>
            </a:r>
            <a:endParaRPr lang="en-US" sz="2100" dirty="0">
              <a:solidFill>
                <a:srgbClr val="7030A0"/>
              </a:solidFill>
            </a:endParaRP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rgbClr val="7030A0"/>
                </a:solidFill>
              </a:rPr>
              <a:t>Communication</a:t>
            </a:r>
            <a:r>
              <a:rPr lang="en-US" sz="1500" dirty="0">
                <a:solidFill>
                  <a:srgbClr val="7030A0"/>
                </a:solidFill>
              </a:rPr>
              <a:t> is the active process of exchanging information and ideas through verbal and non-verbal means.</a:t>
            </a: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rgbClr val="7030A0"/>
                </a:solidFill>
              </a:rPr>
              <a:t>Non-verbal</a:t>
            </a:r>
            <a:r>
              <a:rPr lang="en-US" sz="1500" dirty="0">
                <a:solidFill>
                  <a:srgbClr val="7030A0"/>
                </a:solidFill>
              </a:rPr>
              <a:t> means can include – body movements, facial expressions, gestures.</a:t>
            </a: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rgbClr val="7030A0"/>
                </a:solidFill>
              </a:rPr>
              <a:t>Speech</a:t>
            </a:r>
            <a:r>
              <a:rPr lang="en-US" sz="1500" dirty="0">
                <a:solidFill>
                  <a:srgbClr val="7030A0"/>
                </a:solidFill>
              </a:rPr>
              <a:t> refers to how people say words and sounds.</a:t>
            </a: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Speech production includes:</a:t>
            </a:r>
          </a:p>
          <a:p>
            <a:pPr marL="600060" lvl="1" indent="-25716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Articulation</a:t>
            </a:r>
          </a:p>
          <a:p>
            <a:pPr marL="600060" lvl="1" indent="-25716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Voice</a:t>
            </a:r>
          </a:p>
          <a:p>
            <a:pPr marL="600060" lvl="1" indent="-25716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Fluency</a:t>
            </a:r>
          </a:p>
          <a:p>
            <a:pPr lvl="1"/>
            <a:endParaRPr lang="en-US" sz="1500" dirty="0">
              <a:solidFill>
                <a:srgbClr val="7030A0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rgbClr val="7030A0"/>
                </a:solidFill>
              </a:rPr>
              <a:t>Language</a:t>
            </a:r>
            <a:r>
              <a:rPr lang="en-US" sz="1500" dirty="0">
                <a:solidFill>
                  <a:srgbClr val="7030A0"/>
                </a:solidFill>
              </a:rPr>
              <a:t> – A system of conventional symbols that are used to express thoughts, ideas and emotions.</a:t>
            </a: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6696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981204"/>
            <a:ext cx="7230665" cy="3299195"/>
          </a:xfrm>
        </p:spPr>
        <p:txBody>
          <a:bodyPr>
            <a:normAutofit/>
          </a:bodyPr>
          <a:lstStyle/>
          <a:p>
            <a:r>
              <a:rPr lang="en-US" sz="2700" u="sng" dirty="0"/>
              <a:t>Language Structure:</a:t>
            </a:r>
          </a:p>
          <a:p>
            <a:endParaRPr lang="en-US" sz="1000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comprehending complex auditory and written information.</a:t>
            </a:r>
          </a:p>
          <a:p>
            <a:pPr lvl="1"/>
            <a:endParaRPr lang="en-US" sz="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making inferences.</a:t>
            </a:r>
          </a:p>
          <a:p>
            <a:pPr lvl="1"/>
            <a:endParaRPr lang="en-US" sz="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Language production is less ”rich” using simplified sentence structure.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55104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981204"/>
            <a:ext cx="7230665" cy="3299195"/>
          </a:xfrm>
        </p:spPr>
        <p:txBody>
          <a:bodyPr>
            <a:normAutofit/>
          </a:bodyPr>
          <a:lstStyle/>
          <a:p>
            <a:r>
              <a:rPr lang="en-US" sz="2700" u="sng" dirty="0"/>
              <a:t>Attention is: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ability to focus on one aspect of the environment while ignoring others.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35" y="3105149"/>
            <a:ext cx="2724665" cy="25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4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647700"/>
            <a:ext cx="7553326" cy="3990975"/>
          </a:xfrm>
        </p:spPr>
        <p:txBody>
          <a:bodyPr>
            <a:normAutofit/>
          </a:bodyPr>
          <a:lstStyle/>
          <a:p>
            <a:r>
              <a:rPr lang="en-US" sz="2700" u="sng" dirty="0"/>
              <a:t>Difficulty with attention can be manifested as:</a:t>
            </a:r>
          </a:p>
          <a:p>
            <a:pPr lvl="1"/>
            <a:endParaRPr lang="en-US" sz="135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concentrating on a task.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ignoring distractions.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following a group conversation.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doing two things at the same time, i.e. walking and having a conversation.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shifting from one task to another.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encoding, storing and retrieving information.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1026" name="Picture 2" descr="https://blog.wearesparkhouse.org/hubfs/SHC_blog_small-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272551"/>
            <a:ext cx="6237387" cy="207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30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542925"/>
            <a:ext cx="7230665" cy="5057775"/>
          </a:xfrm>
        </p:spPr>
        <p:txBody>
          <a:bodyPr>
            <a:normAutofit/>
          </a:bodyPr>
          <a:lstStyle/>
          <a:p>
            <a:r>
              <a:rPr lang="en-US" sz="2925" u="sng" dirty="0"/>
              <a:t>Memory strategies  </a:t>
            </a:r>
            <a:r>
              <a:rPr lang="en-US" sz="2925" u="sng" dirty="0" err="1"/>
              <a:t>I</a:t>
            </a:r>
            <a:r>
              <a:rPr lang="en-US" sz="2925" b="0" u="sng" dirty="0" err="1"/>
              <a:t>TRAVEL</a:t>
            </a:r>
            <a:endParaRPr lang="en-US" sz="2925" b="0" u="sng" dirty="0"/>
          </a:p>
          <a:p>
            <a:endParaRPr lang="en-US" sz="2925" b="0" dirty="0"/>
          </a:p>
          <a:p>
            <a:r>
              <a:rPr lang="en-US" sz="2925" b="0" dirty="0"/>
              <a:t>I  = 	IMMEDIACY</a:t>
            </a:r>
          </a:p>
          <a:p>
            <a:r>
              <a:rPr lang="en-US" sz="2925" b="0" dirty="0"/>
              <a:t>T = 	TOOLS</a:t>
            </a:r>
          </a:p>
          <a:p>
            <a:r>
              <a:rPr lang="en-US" sz="2925" b="0" dirty="0"/>
              <a:t>R = 	ROUTINE</a:t>
            </a:r>
            <a:r>
              <a:rPr lang="en-US" sz="2925" b="0"/>
              <a:t>/REHEARSAL</a:t>
            </a:r>
            <a:endParaRPr lang="en-US" sz="2925" b="0" dirty="0"/>
          </a:p>
          <a:p>
            <a:r>
              <a:rPr lang="en-US" sz="2925" b="0" dirty="0"/>
              <a:t>A = 	ASSOCIATION</a:t>
            </a:r>
          </a:p>
          <a:p>
            <a:r>
              <a:rPr lang="en-US" sz="2925" b="0" dirty="0"/>
              <a:t>V = 	VISUAL IMAGERY</a:t>
            </a:r>
          </a:p>
          <a:p>
            <a:r>
              <a:rPr lang="en-US" sz="2925" b="0" dirty="0"/>
              <a:t>E = 	ENVIRONMENT</a:t>
            </a:r>
          </a:p>
          <a:p>
            <a:r>
              <a:rPr lang="en-US" sz="2925" b="0" dirty="0"/>
              <a:t>L = 	LISTEN AND ATTEND</a:t>
            </a:r>
          </a:p>
          <a:p>
            <a:endParaRPr lang="en-US" sz="2925" b="0" dirty="0"/>
          </a:p>
          <a:p>
            <a:endParaRPr lang="en-US" sz="2925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3724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085851"/>
            <a:ext cx="7429499" cy="200025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524000"/>
            <a:ext cx="7230665" cy="4076700"/>
          </a:xfrm>
        </p:spPr>
        <p:txBody>
          <a:bodyPr>
            <a:normAutofit/>
          </a:bodyPr>
          <a:lstStyle/>
          <a:p>
            <a:r>
              <a:rPr lang="en-US" sz="2925" u="sng" dirty="0"/>
              <a:t>Word Retrieval Difficulty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“Tip of your tongue” phenomena.</a:t>
            </a:r>
          </a:p>
          <a:p>
            <a:pPr lvl="1"/>
            <a:r>
              <a:rPr lang="en-US" sz="2400" dirty="0"/>
              <a:t>Is a part of normal aging.</a:t>
            </a:r>
          </a:p>
          <a:p>
            <a:pPr lvl="1"/>
            <a:r>
              <a:rPr lang="en-US" sz="2400" dirty="0"/>
              <a:t>More prominent in people with MCI.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3562349"/>
            <a:ext cx="44577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0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704850"/>
            <a:ext cx="7230665" cy="4895850"/>
          </a:xfrm>
        </p:spPr>
        <p:txBody>
          <a:bodyPr>
            <a:normAutofit/>
          </a:bodyPr>
          <a:lstStyle/>
          <a:p>
            <a:r>
              <a:rPr lang="en-US" sz="2925" u="sng" dirty="0"/>
              <a:t>Word Retrieval Difficulty</a:t>
            </a:r>
          </a:p>
          <a:p>
            <a:pPr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Misnaming objects.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“Finding the right words”.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generating words.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Vague or rambling.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Verbal pauses.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6" name="Picture 2" descr="https://www.rd.com/wp-content/uploads/2018/08/01_thinking_The-Next-Time-Someone-Criticizes-You-Let-Them-Then-Write-Down-Every-Word_231366088_mimagephotograp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322450"/>
            <a:ext cx="4257676" cy="28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98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085851"/>
            <a:ext cx="7429499" cy="200025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12" y="1162050"/>
            <a:ext cx="7230665" cy="4972049"/>
          </a:xfrm>
        </p:spPr>
        <p:txBody>
          <a:bodyPr>
            <a:normAutofit/>
          </a:bodyPr>
          <a:lstStyle/>
          <a:p>
            <a:r>
              <a:rPr lang="en-US" sz="2925" u="sng" dirty="0"/>
              <a:t>Word Retrieval Strategies</a:t>
            </a:r>
          </a:p>
          <a:p>
            <a:pPr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Visualize.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Associate.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925" u="sng" dirty="0"/>
              <a:t>Word Retrieval Compensation </a:t>
            </a:r>
          </a:p>
          <a:p>
            <a:pPr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Drawing.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Writing.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Word list.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Smart phone.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2852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1" y="2038351"/>
            <a:ext cx="5167369" cy="3092189"/>
          </a:xfrm>
        </p:spPr>
        <p:txBody>
          <a:bodyPr>
            <a:normAutofit/>
          </a:bodyPr>
          <a:lstStyle/>
          <a:p>
            <a:r>
              <a:rPr lang="en-US" sz="2700" u="sng" dirty="0"/>
              <a:t>Executive Function: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broad group of skills that enable people to complete tasks and interact with others.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set of cognitive processes necessary for the cognitive control </a:t>
            </a:r>
          </a:p>
          <a:p>
            <a:pPr lvl="1"/>
            <a:r>
              <a:rPr lang="en-US" sz="2400" dirty="0"/>
              <a:t>    of behavior.  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1" y="1321140"/>
            <a:ext cx="3195581" cy="38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6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321142"/>
            <a:ext cx="7230665" cy="3997358"/>
          </a:xfrm>
        </p:spPr>
        <p:txBody>
          <a:bodyPr>
            <a:normAutofit/>
          </a:bodyPr>
          <a:lstStyle/>
          <a:p>
            <a:r>
              <a:rPr lang="en-US" sz="2700" u="sng" dirty="0"/>
              <a:t>Executive Function tasks involve:</a:t>
            </a:r>
          </a:p>
          <a:p>
            <a:pPr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memory.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Cognitive flexibility.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Inhibitory control.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Thought organization.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635285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981204"/>
            <a:ext cx="7230665" cy="3299195"/>
          </a:xfrm>
        </p:spPr>
        <p:txBody>
          <a:bodyPr>
            <a:normAutofit/>
          </a:bodyPr>
          <a:lstStyle/>
          <a:p>
            <a:r>
              <a:rPr lang="en-US" sz="2700" u="sng" dirty="0"/>
              <a:t>Examples of Executive Function Skills:</a:t>
            </a:r>
          </a:p>
          <a:p>
            <a:endParaRPr lang="en-US" sz="1350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Adaptable/flexible thinking.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Organizing, planning, prioritizing.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memory.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Self-control/self-monitoring.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Time management.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Task initiation/completion.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7565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3450" y="1257300"/>
            <a:ext cx="7829550" cy="4257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Up to 90% of individuals diagnosed with PD are likely to develop speech disorders during the course of their illness potentially seriously affecting their intelligibility.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marL="345272" lvl="4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7030A0"/>
                </a:solidFill>
              </a:rPr>
              <a:t>Ho, A., Iansek, R., Marigliani, C., Bradshaw, J.L., Gates, S. (1998), Speech Impairment in a large sample of people with Parkinson's disease.  Behavioral Neurology 11, 131-137.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 marL="345272" lvl="4" indent="0">
              <a:lnSpc>
                <a:spcPct val="100000"/>
              </a:lnSpc>
              <a:buNone/>
            </a:pPr>
            <a:r>
              <a:rPr lang="en-US" sz="1000" b="0" dirty="0">
                <a:solidFill>
                  <a:srgbClr val="7030A0"/>
                </a:solidFill>
              </a:rPr>
              <a:t>Perez-Lioret, S., Negre-Pages, L., Ojero-Senard, A., Damier, P., Destee, A., Tison, F., Merello, M., Rascol, O. (2012).                Oro-buccal symptoms (dysphagia, dysarthria, and siaiorrhea) in patients with Parkinson's disease: preliminary analysis              from the French COPARK cohort.  European Journal of Neurology, 19, 28-37.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29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1457326"/>
            <a:ext cx="6954440" cy="3823074"/>
          </a:xfrm>
        </p:spPr>
        <p:txBody>
          <a:bodyPr>
            <a:normAutofit/>
          </a:bodyPr>
          <a:lstStyle/>
          <a:p>
            <a:r>
              <a:rPr lang="en-US" sz="2700" u="sng" dirty="0"/>
              <a:t>Emotional Processing</a:t>
            </a:r>
          </a:p>
          <a:p>
            <a:pPr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Impacts communication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Masked facial expression has cognitive component – not just rigidity.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perceiving emotion in others including facial expression, inflection and words related to emotion.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02633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352426"/>
            <a:ext cx="6954440" cy="4067174"/>
          </a:xfrm>
        </p:spPr>
        <p:txBody>
          <a:bodyPr>
            <a:normAutofit/>
          </a:bodyPr>
          <a:lstStyle/>
          <a:p>
            <a:r>
              <a:rPr lang="en-US" sz="2700" u="sng" dirty="0"/>
              <a:t>Social Communication/Pragmatics  </a:t>
            </a:r>
          </a:p>
          <a:p>
            <a:endParaRPr lang="en-US" sz="1350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initiating conversation/topics.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Maintaining topics/conversation.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Using referents.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Drawing conclusions.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Social distance/familiarity.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of mood on communication/cognition.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Depression/apathy.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Medication side effects.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4105274"/>
            <a:ext cx="4656732" cy="22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1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8700"/>
            <a:ext cx="7048501" cy="4251698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u="sng" dirty="0"/>
              <a:t>Communication Partner Training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Improves communicative access and participation for the patient and caregiver.</a:t>
            </a:r>
          </a:p>
          <a:p>
            <a:pPr lvl="1"/>
            <a:endParaRPr lang="en-US" sz="1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Increases significant other’s awareness of how their own communication behaviors that facilitate or limit patient’s communication.</a:t>
            </a:r>
          </a:p>
          <a:p>
            <a:pPr lvl="1"/>
            <a:endParaRPr lang="en-US" sz="1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 on practical strategies to improve communication.</a:t>
            </a:r>
          </a:p>
          <a:p>
            <a:pPr marL="685792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72871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6" y="1266825"/>
            <a:ext cx="7572375" cy="4013573"/>
          </a:xfrm>
        </p:spPr>
        <p:txBody>
          <a:bodyPr>
            <a:normAutofit/>
          </a:bodyPr>
          <a:lstStyle/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700" b="0" dirty="0"/>
              <a:t>Medical term for swallowing difficulty.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700" b="0" dirty="0"/>
              <a:t>Incidence of Dysphagia in Parkinson's Disease is very high – more than 80%.</a:t>
            </a:r>
          </a:p>
          <a:p>
            <a:pPr>
              <a:lnSpc>
                <a:spcPct val="100000"/>
              </a:lnSpc>
            </a:pPr>
            <a:endParaRPr lang="en-US" sz="825" b="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b="0" dirty="0"/>
              <a:t>Related to muscle weakness and discoordination.</a:t>
            </a:r>
          </a:p>
          <a:p>
            <a:endParaRPr lang="en-US" sz="825" b="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b="0" dirty="0"/>
              <a:t>Often variable – related to “off” times.</a:t>
            </a:r>
          </a:p>
          <a:p>
            <a:endParaRPr lang="en-US" sz="825" b="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b="0" dirty="0"/>
              <a:t>Worsens as disease progresses.</a:t>
            </a:r>
            <a:endParaRPr lang="en-US" sz="2400" b="0" dirty="0"/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DYSPHAGIA</a:t>
            </a:r>
          </a:p>
        </p:txBody>
      </p:sp>
    </p:spTree>
    <p:extLst>
      <p:ext uri="{BB962C8B-B14F-4D97-AF65-F5344CB8AC3E}">
        <p14:creationId xmlns:p14="http://schemas.microsoft.com/office/powerpoint/2010/main" val="1875767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866777"/>
            <a:ext cx="801052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Aspiration occurs when food or liquid enters a person’s airway and eventually the lungs.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Aspiration pneumonia has been reported as most frequent cause of death in PD patients, and has been estimated to account for 70% of the mortality.</a:t>
            </a:r>
          </a:p>
          <a:p>
            <a:pPr eaLnBrk="1" hangingPunct="1">
              <a:lnSpc>
                <a:spcPct val="80000"/>
              </a:lnSpc>
            </a:pPr>
            <a:endParaRPr lang="en-US" sz="27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7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7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700" dirty="0"/>
          </a:p>
          <a:p>
            <a:pPr marL="300031" lvl="1">
              <a:lnSpc>
                <a:spcPct val="80000"/>
              </a:lnSpc>
            </a:pPr>
            <a:r>
              <a:rPr lang="en-US" sz="1500" dirty="0"/>
              <a:t>Mehanna R., J. (2010).  Respiratory problems in neurologic movement disorders.  Parkinsonsism and Related Disorders, 16, 628-38. dol: 10.1016/  j.parkreldis.2010.07.004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4672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2486024"/>
            <a:ext cx="7354490" cy="3800476"/>
          </a:xfrm>
        </p:spPr>
        <p:txBody>
          <a:bodyPr>
            <a:normAutofit/>
          </a:bodyPr>
          <a:lstStyle/>
          <a:p>
            <a:endParaRPr lang="en-US" sz="2700" u="sng" dirty="0"/>
          </a:p>
          <a:p>
            <a:r>
              <a:rPr lang="en-US" sz="2700" u="sng" dirty="0"/>
              <a:t>Swallowing Phases</a:t>
            </a:r>
          </a:p>
          <a:p>
            <a:pPr lvl="1"/>
            <a:endParaRPr lang="en-US" sz="15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Oral preparatory </a:t>
            </a:r>
            <a:r>
              <a:rPr lang="en-US" sz="2400" dirty="0"/>
              <a:t>– salivation and mastication.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Oral</a:t>
            </a:r>
            <a:r>
              <a:rPr lang="en-US" sz="2400" dirty="0"/>
              <a:t>- voluntary transfer of bolus into oropharynx.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u="sng" dirty="0"/>
              <a:t>Pharyngeal </a:t>
            </a:r>
            <a:r>
              <a:rPr lang="en-US" sz="2400" dirty="0"/>
              <a:t>– involuntary movement from oropharynx to esophagus.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u="sng" dirty="0"/>
              <a:t>Esophageal</a:t>
            </a:r>
            <a:r>
              <a:rPr lang="en-US" sz="2400" dirty="0"/>
              <a:t> – involuntary movement through the esophagus to the stomach.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6" name="Picture 3" descr="swallo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19675" y="398248"/>
            <a:ext cx="3409950" cy="3107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016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333375"/>
            <a:ext cx="7354490" cy="5981699"/>
          </a:xfrm>
        </p:spPr>
        <p:txBody>
          <a:bodyPr>
            <a:normAutofit/>
          </a:bodyPr>
          <a:lstStyle/>
          <a:p>
            <a:endParaRPr lang="en-US" sz="2700" u="sng" dirty="0"/>
          </a:p>
          <a:p>
            <a:r>
              <a:rPr lang="en-US" sz="2700" u="sng" dirty="0"/>
              <a:t>Symptoms of Dysphagia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chewing.</a:t>
            </a:r>
            <a:endParaRPr lang="en-US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Coughing or choking when eating or drinking.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secretions, persistent drooling.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Wet, gurgly vocal quality.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Sensation of food sticking in the throat (Globus)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Inability to swallow.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Regurgitation into mouth or nose.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Pain with swallowing.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Hoarseness.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Frequent heartburn.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6" name="Picture 3" descr="swallo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34075" y="3771537"/>
            <a:ext cx="2790825" cy="2543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426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1" y="476250"/>
            <a:ext cx="7354490" cy="3552825"/>
          </a:xfrm>
        </p:spPr>
        <p:txBody>
          <a:bodyPr>
            <a:normAutofit/>
          </a:bodyPr>
          <a:lstStyle/>
          <a:p>
            <a:r>
              <a:rPr lang="en-US" sz="2700" u="sng" dirty="0"/>
              <a:t>Dysphagia Evaluation</a:t>
            </a:r>
          </a:p>
          <a:p>
            <a:pPr lvl="1"/>
            <a:endParaRPr lang="en-US" sz="900" dirty="0"/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/>
              <a:t>Traditionally called “Bedside Swallow Evaluation”.</a:t>
            </a:r>
          </a:p>
          <a:p>
            <a:pPr lvl="2"/>
            <a:r>
              <a:rPr lang="en-US" sz="2250" dirty="0"/>
              <a:t>Patient interview/Review of history.</a:t>
            </a:r>
          </a:p>
          <a:p>
            <a:pPr lvl="2"/>
            <a:r>
              <a:rPr lang="en-US" sz="2250" dirty="0"/>
              <a:t>Oral motor examination.</a:t>
            </a:r>
          </a:p>
          <a:p>
            <a:pPr lvl="2"/>
            <a:r>
              <a:rPr lang="en-US" sz="2250" dirty="0"/>
              <a:t>Observation of patient eating (mealtime is best).</a:t>
            </a:r>
          </a:p>
          <a:p>
            <a:pPr lvl="2">
              <a:lnSpc>
                <a:spcPct val="100000"/>
              </a:lnSpc>
            </a:pPr>
            <a:r>
              <a:rPr lang="en-US" sz="2250" dirty="0"/>
              <a:t>Recommendations for diet level, strategies and instrumental assessment as appropriate.</a:t>
            </a:r>
          </a:p>
          <a:p>
            <a:pPr lvl="2"/>
            <a:endParaRPr lang="en-US" sz="225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3074" name="Picture 2" descr="https://cloud1.nurse24.it/images/oss/imbocca-pazi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88" y="3494087"/>
            <a:ext cx="4103261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71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657225"/>
            <a:ext cx="7543800" cy="4623172"/>
          </a:xfrm>
        </p:spPr>
        <p:txBody>
          <a:bodyPr>
            <a:normAutofit/>
          </a:bodyPr>
          <a:lstStyle/>
          <a:p>
            <a:r>
              <a:rPr lang="en-US" sz="2700" u="sng" dirty="0"/>
              <a:t>Common Instrumental Assessments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MBS – Modified Barium Swallow.</a:t>
            </a:r>
          </a:p>
          <a:p>
            <a:pPr lvl="1"/>
            <a:r>
              <a:rPr lang="en-US" sz="2400" dirty="0"/>
              <a:t>FEES – Fiberoptic Endoscopic Evaluation of Swallowing.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9" y="2667000"/>
            <a:ext cx="3475263" cy="261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08" y="2733675"/>
            <a:ext cx="3840959" cy="2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6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822158"/>
            <a:ext cx="7543800" cy="3458240"/>
          </a:xfrm>
        </p:spPr>
        <p:txBody>
          <a:bodyPr>
            <a:normAutofit/>
          </a:bodyPr>
          <a:lstStyle/>
          <a:p>
            <a:r>
              <a:rPr lang="en-US" sz="2700" u="sng" dirty="0"/>
              <a:t>MBS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Videofluroscopic evaluation of oral preparatory, oral and pharyngeal phases of the swallow.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Detects aspiration before, during and after the swallow.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Still considered “Gold Standard” in swallowing evaluation.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Can screen esophagus.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5999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777506"/>
            <a:ext cx="8229600" cy="49131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Speech Disorder Most Common in Parkinson's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590676"/>
            <a:ext cx="6580586" cy="3571878"/>
          </a:xfrm>
        </p:spPr>
        <p:txBody>
          <a:bodyPr/>
          <a:lstStyle/>
          <a:p>
            <a:r>
              <a:rPr lang="en-US" sz="2400" dirty="0"/>
              <a:t>Hypokinetic Dysarthria</a:t>
            </a:r>
          </a:p>
          <a:p>
            <a:endParaRPr lang="en-US" sz="1200" dirty="0"/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1800" dirty="0"/>
              <a:t>Reduced pitch variation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1800" dirty="0"/>
              <a:t>Reduced vocal volume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1800" dirty="0"/>
              <a:t>Breathy voice – “Fading”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1800" dirty="0"/>
              <a:t>Imprecise articulation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1800" dirty="0"/>
              <a:t>Variable speaking 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87128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193337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514475"/>
            <a:ext cx="7543800" cy="3924300"/>
          </a:xfrm>
        </p:spPr>
        <p:txBody>
          <a:bodyPr>
            <a:normAutofit/>
          </a:bodyPr>
          <a:lstStyle/>
          <a:p>
            <a:r>
              <a:rPr lang="en-US" sz="2700" u="sng" dirty="0"/>
              <a:t>FEES Procedure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SLP or physician passes a flexible endoscope through the patient’s nose.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Swallowing is assessed with different food and liquid consistencies.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More accessible, less expensive than MBS.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“White out” period during swallow.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Does not assess oral phase or screen esophagus.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Better view of residue.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21705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98087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95428"/>
            <a:ext cx="8153402" cy="3784970"/>
          </a:xfrm>
        </p:spPr>
        <p:txBody>
          <a:bodyPr>
            <a:normAutofit/>
          </a:bodyPr>
          <a:lstStyle/>
          <a:p>
            <a:r>
              <a:rPr lang="en-US" sz="2700" u="sng" dirty="0"/>
              <a:t>Dysphagia Treatment Prescribed by Assessment</a:t>
            </a:r>
          </a:p>
          <a:p>
            <a:pPr lvl="1"/>
            <a:endParaRPr lang="en-US" sz="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Alteration of food/liquid consistencies.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Strengthening/coordination exercises.</a:t>
            </a:r>
          </a:p>
          <a:p>
            <a:pPr lvl="1"/>
            <a:endParaRPr lang="en-US" sz="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Modalities – Vital Stimulation.</a:t>
            </a:r>
          </a:p>
          <a:p>
            <a:pPr lvl="1"/>
            <a:endParaRPr lang="en-US" sz="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Compensatory strategies.</a:t>
            </a:r>
          </a:p>
          <a:p>
            <a:pPr lvl="1"/>
            <a:endParaRPr lang="en-US" sz="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Equipment – safe straws, provale cups.</a:t>
            </a:r>
          </a:p>
          <a:p>
            <a:pPr marL="342892"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7" y="2809875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23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Straw vs no straw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69" y="2185238"/>
            <a:ext cx="2774390" cy="255536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20053"/>
            <a:ext cx="2533650" cy="3031719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92097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71600"/>
            <a:ext cx="577215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371602"/>
            <a:ext cx="7924800" cy="4410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700" u="sng" dirty="0"/>
              <a:t>Safe Swallow Strategies 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endParaRPr lang="en-US" sz="6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Sit upright while eating or drinking, including pills.</a:t>
            </a:r>
          </a:p>
          <a:p>
            <a:pPr>
              <a:lnSpc>
                <a:spcPct val="80000"/>
              </a:lnSpc>
            </a:pPr>
            <a:endParaRPr lang="en-US" sz="9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Take small sips; one sip of beverage at a time.</a:t>
            </a:r>
          </a:p>
          <a:p>
            <a:pPr eaLnBrk="1" hangingPunct="1">
              <a:lnSpc>
                <a:spcPct val="80000"/>
              </a:lnSpc>
            </a:pPr>
            <a:endParaRPr lang="en-US" sz="9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Take small bites.</a:t>
            </a:r>
          </a:p>
          <a:p>
            <a:pPr eaLnBrk="1" hangingPunct="1">
              <a:lnSpc>
                <a:spcPct val="80000"/>
              </a:lnSpc>
            </a:pPr>
            <a:endParaRPr lang="en-US" sz="9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Chew thoroughly.</a:t>
            </a:r>
          </a:p>
          <a:p>
            <a:pPr eaLnBrk="1" hangingPunct="1">
              <a:lnSpc>
                <a:spcPct val="80000"/>
              </a:lnSpc>
            </a:pPr>
            <a:endParaRPr lang="en-US" sz="9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Swallow “HARD” and “FAST”.</a:t>
            </a:r>
          </a:p>
          <a:p>
            <a:pPr eaLnBrk="1" hangingPunct="1">
              <a:lnSpc>
                <a:spcPct val="80000"/>
              </a:lnSpc>
            </a:pPr>
            <a:endParaRPr lang="en-US" sz="9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Eat slowly.  Put fork down between bites.</a:t>
            </a:r>
          </a:p>
          <a:p>
            <a:pPr>
              <a:lnSpc>
                <a:spcPct val="80000"/>
              </a:lnSpc>
            </a:pPr>
            <a:endParaRPr lang="en-US" sz="10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Consider impact of hand to mouth skills.</a:t>
            </a:r>
          </a:p>
          <a:p>
            <a:pPr eaLnBrk="1" hangingPunct="1">
              <a:lnSpc>
                <a:spcPct val="8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631963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71600"/>
            <a:ext cx="577215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371604"/>
            <a:ext cx="7848600" cy="40004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450" dirty="0"/>
              <a:t>Safe Swallow Strategies </a:t>
            </a:r>
          </a:p>
          <a:p>
            <a:pPr>
              <a:lnSpc>
                <a:spcPct val="80000"/>
              </a:lnSpc>
            </a:pPr>
            <a:endParaRPr lang="en-US" sz="75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75" b="0" dirty="0">
                <a:solidFill>
                  <a:schemeClr val="tx1"/>
                </a:solidFill>
              </a:rPr>
              <a:t>Alternate solids and liquids.  The liquids will help to rinse the solid particles from your mouth.</a:t>
            </a:r>
          </a:p>
          <a:p>
            <a:pPr eaLnBrk="1" hangingPunct="1">
              <a:lnSpc>
                <a:spcPct val="80000"/>
              </a:lnSpc>
            </a:pPr>
            <a:endParaRPr lang="en-US" sz="2475" b="0" dirty="0">
              <a:solidFill>
                <a:schemeClr val="tx1"/>
              </a:solidFill>
            </a:endParaRP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75" b="0" dirty="0">
                <a:solidFill>
                  <a:schemeClr val="tx1"/>
                </a:solidFill>
              </a:rPr>
              <a:t>Swallow multiple times, as needed, to clear each bite.</a:t>
            </a:r>
          </a:p>
          <a:p>
            <a:pPr eaLnBrk="1" hangingPunct="1">
              <a:lnSpc>
                <a:spcPct val="80000"/>
              </a:lnSpc>
            </a:pPr>
            <a:endParaRPr lang="en-US" sz="2475" b="0" dirty="0">
              <a:solidFill>
                <a:schemeClr val="tx1"/>
              </a:solidFill>
            </a:endParaRP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75" b="0" dirty="0">
                <a:solidFill>
                  <a:schemeClr val="tx1"/>
                </a:solidFill>
              </a:rPr>
              <a:t>Use your tongue to “sweep” your mouth and get any food particles left in your mouth.</a:t>
            </a:r>
          </a:p>
          <a:p>
            <a:pPr eaLnBrk="1" hangingPunct="1">
              <a:lnSpc>
                <a:spcPct val="80000"/>
              </a:lnSpc>
            </a:pPr>
            <a:endParaRPr lang="en-US" sz="2475" b="0" dirty="0">
              <a:solidFill>
                <a:schemeClr val="tx1"/>
              </a:solidFill>
            </a:endParaRP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75" b="0" dirty="0">
                <a:solidFill>
                  <a:schemeClr val="tx1"/>
                </a:solidFill>
              </a:rPr>
              <a:t>Avoid distractions while eating or drinking.</a:t>
            </a:r>
          </a:p>
          <a:p>
            <a:pPr eaLnBrk="1" hangingPunct="1">
              <a:lnSpc>
                <a:spcPct val="80000"/>
              </a:lnSpc>
            </a:pPr>
            <a:endParaRPr lang="en-US" sz="2475" b="0" dirty="0">
              <a:solidFill>
                <a:schemeClr val="tx1"/>
              </a:solidFill>
            </a:endParaRP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75" b="0" dirty="0">
                <a:solidFill>
                  <a:schemeClr val="tx1"/>
                </a:solidFill>
              </a:rPr>
              <a:t>Do not talk with food or beverage in your mouth.</a:t>
            </a:r>
          </a:p>
          <a:p>
            <a:pPr marL="214313" indent="-21431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75" b="0" dirty="0">
              <a:solidFill>
                <a:schemeClr val="tx1"/>
              </a:solidFill>
            </a:endParaRPr>
          </a:p>
          <a:p>
            <a:pPr marL="214313" indent="-21431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075" b="0" dirty="0">
              <a:solidFill>
                <a:schemeClr val="tx1"/>
              </a:solidFill>
            </a:endParaRPr>
          </a:p>
          <a:p>
            <a:pPr marL="214313" indent="-21431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075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613337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2676"/>
            <a:ext cx="8229600" cy="2790824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4100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0"/>
            <a:ext cx="7429499" cy="3552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819276"/>
            <a:ext cx="7429499" cy="3905251"/>
          </a:xfrm>
        </p:spPr>
        <p:txBody>
          <a:bodyPr>
            <a:normAutofit/>
          </a:bodyPr>
          <a:lstStyle/>
          <a:p>
            <a:r>
              <a:rPr lang="en-US" sz="1200" dirty="0"/>
              <a:t>American Speech Language and Hearing Association.  </a:t>
            </a:r>
            <a:r>
              <a:rPr lang="en-US" sz="1200" dirty="0">
                <a:hlinkClick r:id="rId3"/>
              </a:rPr>
              <a:t>www.asha.org</a:t>
            </a:r>
            <a:r>
              <a:rPr lang="en-US" sz="1200" dirty="0"/>
              <a:t> </a:t>
            </a:r>
          </a:p>
          <a:p>
            <a:r>
              <a:rPr lang="en-US" sz="1200" dirty="0"/>
              <a:t>American Parkinson's Disease Association.  apdaParkinson's.org “Make your voice heard!  Healthy Communication and Parkinson's Disease”.</a:t>
            </a:r>
          </a:p>
          <a:p>
            <a:r>
              <a:rPr lang="en-US" sz="1200" dirty="0"/>
              <a:t>Parkinson's Voice Project.  </a:t>
            </a:r>
            <a:r>
              <a:rPr lang="en-US" sz="1200" dirty="0">
                <a:hlinkClick r:id="rId4"/>
              </a:rPr>
              <a:t>www.Parkinson'svoiceproject.org</a:t>
            </a:r>
            <a:r>
              <a:rPr lang="en-US" sz="1200" dirty="0"/>
              <a:t> </a:t>
            </a:r>
          </a:p>
          <a:p>
            <a:r>
              <a:rPr lang="en-US" sz="1200" dirty="0"/>
              <a:t>Lee Silverman Vice Treatment.  </a:t>
            </a:r>
            <a:r>
              <a:rPr lang="en-US" sz="1200" dirty="0">
                <a:hlinkClick r:id="rId5"/>
              </a:rPr>
              <a:t>www.lsvtglobal.com</a:t>
            </a:r>
            <a:r>
              <a:rPr lang="en-US" sz="1200" dirty="0"/>
              <a:t> </a:t>
            </a:r>
          </a:p>
          <a:p>
            <a:r>
              <a:rPr lang="en-US" sz="1200" dirty="0"/>
              <a:t>Parkinson's Society Canada.   Parkinson'spost.com “Cognitive Changes can Affect Communication in Parkinson's”.</a:t>
            </a:r>
          </a:p>
          <a:p>
            <a:r>
              <a:rPr lang="en-US" sz="1200" dirty="0"/>
              <a:t>Tactustherapy.com   “Nine Ways to Improve Speech in Parkinson's Disease”.</a:t>
            </a:r>
          </a:p>
          <a:p>
            <a:r>
              <a:rPr lang="en-US" sz="1200" dirty="0"/>
              <a:t>Voiceaerobicsdvd.com  “He Mumbles – She can’t here”.  “Communication Partner Training in Parkinson's Disease”.</a:t>
            </a:r>
          </a:p>
          <a:p>
            <a:r>
              <a:rPr lang="en-US" sz="1200" dirty="0">
                <a:hlinkClick r:id="rId6"/>
              </a:rPr>
              <a:t>https://ernst150.com/health-conditions/Parkinson'ssdisease</a:t>
            </a:r>
            <a:r>
              <a:rPr lang="en-US" sz="1200" dirty="0"/>
              <a:t>   “EMST 150 for People with Parkinson's Disease”.  </a:t>
            </a:r>
          </a:p>
          <a:p>
            <a:r>
              <a:rPr lang="en-US" sz="1200" dirty="0"/>
              <a:t>ALIMED.com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6302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0"/>
            <a:ext cx="7429499" cy="3552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876426"/>
            <a:ext cx="7429499" cy="3848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sz="1200" dirty="0"/>
              <a:t>The Impact of Expiratory Muscle Strength Training on Speech Breathing in Individuals with Parkinson's Disease”.  Darling-White, Meghan, Huber, Jessica E.  American Journal Speech – Language Pathology, vol. 26, Nov. 2017.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“Expiratory Muscle Strength Training for Therapy of Pharyngeal Dysphagia in Parkinson's Disease”.  Claus, Inga; Munle, Paul; Czechowski, Judith, et al.  Movement Disorders, vol. 36.  No. 8, 2021.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“Parkinson's Disease Mild Cognitive Impairment (PDMCI): A Useful Summary of Update Knowledge”.  Davide, Maria Cammisuli; Commisuili, Salvatore; Pruneti, Carlo.  Front Aging Neuroscience.  Vol. 11, 2019.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“Cognitive Decline in Parkinson's Disease, the Impact of Motor Phenotype on Cognition”.  Wojtala, J.; Heber I.A.; Neuser P.; Heller, J.; Kalbe J.; Rehberg S.P. et al.  Journal Neurology, Neurosurgery, Psychiatry 90-171-179.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Communication Impairment in Parkinson's Disease: Impact on Motor and Cognitive Symptoms on Speech and Language.  Smith, Kara; Caplan, David N.  Brain Language 2018 October 185-38-46.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6999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0"/>
            <a:ext cx="7429499" cy="3552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2" y="1914526"/>
            <a:ext cx="7429499" cy="3438526"/>
          </a:xfrm>
        </p:spPr>
        <p:txBody>
          <a:bodyPr>
            <a:normAutofit/>
          </a:bodyPr>
          <a:lstStyle/>
          <a:p>
            <a:r>
              <a:rPr lang="en-US" sz="1200" dirty="0"/>
              <a:t>VPSS and FEES:  “The Gold Standard Debate”.  Carmin Bartow and Amanda Hereford, Vanderbilt University Medical Center 2020.</a:t>
            </a:r>
          </a:p>
          <a:p>
            <a:r>
              <a:rPr lang="en-US" sz="1200" dirty="0"/>
              <a:t>The Breather – General Protocol. 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www.PNmedical.com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4994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022" y="1822158"/>
            <a:ext cx="5773480" cy="3458240"/>
          </a:xfrm>
        </p:spPr>
        <p:txBody>
          <a:bodyPr/>
          <a:lstStyle/>
          <a:p>
            <a:r>
              <a:rPr lang="en-US" sz="2400" u="sng" dirty="0"/>
              <a:t>Hypokinetic Dysarthria </a:t>
            </a:r>
            <a:r>
              <a:rPr lang="en-US" sz="2400" dirty="0"/>
              <a:t>–</a:t>
            </a:r>
          </a:p>
          <a:p>
            <a:pPr marL="685783" lvl="2" indent="0">
              <a:buNone/>
            </a:pPr>
            <a:endParaRPr lang="en-US" sz="1950" dirty="0"/>
          </a:p>
          <a:p>
            <a:pPr marL="685783" lvl="2" indent="0">
              <a:buNone/>
            </a:pPr>
            <a:r>
              <a:rPr lang="en-US" sz="1950" dirty="0"/>
              <a:t>Is caused by a malfunction in the brain’s extrapyramidal system, that controls subconscious or automatic muscle movements.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3525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321141"/>
            <a:ext cx="7429499" cy="501017"/>
          </a:xfrm>
        </p:spPr>
        <p:txBody>
          <a:bodyPr>
            <a:normAutofit/>
          </a:bodyPr>
          <a:lstStyle/>
          <a:p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297" y="1822158"/>
            <a:ext cx="5773480" cy="3458240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The more popular evidence based therapy approaches focus on bringing some aspect of speech production under volitional control.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9454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71600"/>
            <a:ext cx="577215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071688" y="1878806"/>
            <a:ext cx="5086350" cy="3371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47069"/>
            <a:ext cx="6858000" cy="3763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0801"/>
            <a:ext cx="8162925" cy="42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2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57349"/>
            <a:ext cx="6619875" cy="3448049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Patients with Parkinson's Disease perceive that they are speaking louder than they actually are.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Encompass Health  |  Confidential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742950"/>
          </a:xfrm>
        </p:spPr>
        <p:txBody>
          <a:bodyPr/>
          <a:lstStyle/>
          <a:p>
            <a:pPr algn="ctr"/>
            <a:r>
              <a:rPr lang="en-US" sz="3600" dirty="0"/>
              <a:t>ATTENUATION IS KEY!</a:t>
            </a:r>
          </a:p>
        </p:txBody>
      </p:sp>
    </p:spTree>
    <p:extLst>
      <p:ext uri="{BB962C8B-B14F-4D97-AF65-F5344CB8AC3E}">
        <p14:creationId xmlns:p14="http://schemas.microsoft.com/office/powerpoint/2010/main" val="3449033779"/>
      </p:ext>
    </p:extLst>
  </p:cSld>
  <p:clrMapOvr>
    <a:masterClrMapping/>
  </p:clrMapOvr>
</p:sld>
</file>

<file path=ppt/theme/theme1.xml><?xml version="1.0" encoding="utf-8"?>
<a:theme xmlns:a="http://schemas.openxmlformats.org/drawingml/2006/main" name="EH PPT templ 4x3">
  <a:themeElements>
    <a:clrScheme name="Encompass Health 1">
      <a:dk1>
        <a:srgbClr val="000000"/>
      </a:dk1>
      <a:lt1>
        <a:srgbClr val="FFFFFF"/>
      </a:lt1>
      <a:dk2>
        <a:srgbClr val="06ACEF"/>
      </a:dk2>
      <a:lt2>
        <a:srgbClr val="007BC2"/>
      </a:lt2>
      <a:accent1>
        <a:srgbClr val="6A26B5"/>
      </a:accent1>
      <a:accent2>
        <a:srgbClr val="FFBB04"/>
      </a:accent2>
      <a:accent3>
        <a:srgbClr val="FF5102"/>
      </a:accent3>
      <a:accent4>
        <a:srgbClr val="FF267E"/>
      </a:accent4>
      <a:accent5>
        <a:srgbClr val="007BC2"/>
      </a:accent5>
      <a:accent6>
        <a:srgbClr val="000000"/>
      </a:accent6>
      <a:hlink>
        <a:srgbClr val="0080C8"/>
      </a:hlink>
      <a:folHlink>
        <a:srgbClr val="0080C8"/>
      </a:folHlink>
    </a:clrScheme>
    <a:fontScheme name="Encompas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t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H PPT templ 4x3_v2" id="{5093F6A5-6E2D-402B-BC3D-F085267EDA72}" vid="{F351F6B2-1A19-4A20-BE23-50A4D69841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EB8A22747F1499BAD447E5DDCFF25" ma:contentTypeVersion="15" ma:contentTypeDescription="Create a new document." ma:contentTypeScope="" ma:versionID="eb849c0b94cf24c8ff098edf4a28c66a">
  <xsd:schema xmlns:xsd="http://www.w3.org/2001/XMLSchema" xmlns:xs="http://www.w3.org/2001/XMLSchema" xmlns:p="http://schemas.microsoft.com/office/2006/metadata/properties" xmlns:ns2="0e315a07-9862-406e-9020-c5e461722337" xmlns:ns3="9cd7df41-4ed0-4fb3-add9-d4c83c9dd6ad" targetNamespace="http://schemas.microsoft.com/office/2006/metadata/properties" ma:root="true" ma:fieldsID="86ea14053faaec60b9a301a85d36f0c0" ns2:_="" ns3:_="">
    <xsd:import namespace="0e315a07-9862-406e-9020-c5e461722337"/>
    <xsd:import namespace="9cd7df41-4ed0-4fb3-add9-d4c83c9dd6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15a07-9862-406e-9020-c5e4617223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8b5b47d-5718-4d22-861a-07ef146808e9}" ma:internalName="TaxCatchAll" ma:readOnly="false" ma:showField="CatchAllData" ma:web="0e315a07-9862-406e-9020-c5e4617223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7df41-4ed0-4fb3-add9-d4c83c9dd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812aa30-9234-4dad-a559-63a301ec6f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315a07-9862-406e-9020-c5e461722337" xsi:nil="true"/>
    <lcf76f155ced4ddcb4097134ff3c332f xmlns="9cd7df41-4ed0-4fb3-add9-d4c83c9dd6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A6716-6A96-4A94-93E0-D6BBE588E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15a07-9862-406e-9020-c5e461722337"/>
    <ds:schemaRef ds:uri="9cd7df41-4ed0-4fb3-add9-d4c83c9dd6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59E5EF-1AAD-4B98-AA8B-EA38D9CAAA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FE974-7D28-4D0B-967E-EF013796B9B3}">
  <ds:schemaRefs>
    <ds:schemaRef ds:uri="http://schemas.microsoft.com/office/2006/metadata/properties"/>
    <ds:schemaRef ds:uri="http://schemas.microsoft.com/office/infopath/2007/PartnerControls"/>
    <ds:schemaRef ds:uri="0e315a07-9862-406e-9020-c5e461722337"/>
    <ds:schemaRef ds:uri="9cd7df41-4ed0-4fb3-add9-d4c83c9dd6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26713</TotalTime>
  <Words>2696</Words>
  <Application>Microsoft Office PowerPoint</Application>
  <PresentationFormat>On-screen Show (4:3)</PresentationFormat>
  <Paragraphs>545</Paragraphs>
  <Slides>58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EH PPT templ 4x3</vt:lpstr>
      <vt:lpstr> Communication Cognition and  Swallowing in Parkinson’s Disease</vt:lpstr>
      <vt:lpstr>Encompass Health Rehabilitation          Hospital of Harmarville </vt:lpstr>
      <vt:lpstr>PowerPoint Presentation</vt:lpstr>
      <vt:lpstr>PowerPoint Presentation</vt:lpstr>
      <vt:lpstr>Speech Disorder Most Common in Parkinson's Disease</vt:lpstr>
      <vt:lpstr>PowerPoint Presentation</vt:lpstr>
      <vt:lpstr>PowerPoint Presentation</vt:lpstr>
      <vt:lpstr>  </vt:lpstr>
      <vt:lpstr>ATTENUATION IS KEY!</vt:lpstr>
      <vt:lpstr>LEE SILVERMAN VOICE TREATMENT</vt:lpstr>
      <vt:lpstr>  COMPARISON OF LSVT WITH SPEAKOUT!</vt:lpstr>
      <vt:lpstr>SOUND LEVEL METER</vt:lpstr>
      <vt:lpstr>  SPEAK OUT!</vt:lpstr>
      <vt:lpstr>  </vt:lpstr>
      <vt:lpstr>  </vt:lpstr>
      <vt:lpstr>  </vt:lpstr>
      <vt:lpstr>  </vt:lpstr>
      <vt:lpstr>Breath Support for Speech and Swallowing</vt:lpstr>
      <vt:lpstr>Respiratory Muscle Training</vt:lpstr>
      <vt:lpstr>EMST = Expiratory Muscle Strength Training or The Breather – Respiratory Muscle Trainer</vt:lpstr>
      <vt:lpstr>Compensation</vt:lpstr>
      <vt:lpstr>Compensation</vt:lpstr>
      <vt:lpstr>AAC</vt:lpstr>
      <vt:lpstr>PowerPoint Presentation</vt:lpstr>
      <vt:lpstr>PowerPoint Presentation</vt:lpstr>
      <vt:lpstr>PowerPoint Presentation</vt:lpstr>
      <vt:lpstr>Cognitive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DYSPHAGIA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Straw vs no straw </vt:lpstr>
      <vt:lpstr>  </vt:lpstr>
      <vt:lpstr>  </vt:lpstr>
      <vt:lpstr>PowerPoint Presentation</vt:lpstr>
      <vt:lpstr>sources</vt:lpstr>
      <vt:lpstr>sources</vt:lpstr>
      <vt:lpstr>sources</vt:lpstr>
    </vt:vector>
  </TitlesOfParts>
  <Company>Encompass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Rodak, Casey</dc:creator>
  <cp:lastModifiedBy>Richey, Janet</cp:lastModifiedBy>
  <cp:revision>257</cp:revision>
  <cp:lastPrinted>2023-03-31T12:41:49Z</cp:lastPrinted>
  <dcterms:created xsi:type="dcterms:W3CDTF">2022-03-18T17:14:50Z</dcterms:created>
  <dcterms:modified xsi:type="dcterms:W3CDTF">2023-09-01T18:37:01Z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0x0101001C4EB8A22747F1499BAD447E5DDCFF25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