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64" r:id="rId4"/>
    <p:sldId id="271" r:id="rId5"/>
    <p:sldId id="270" r:id="rId6"/>
    <p:sldId id="263" r:id="rId7"/>
    <p:sldId id="269" r:id="rId8"/>
    <p:sldId id="262" r:id="rId9"/>
    <p:sldId id="268" r:id="rId10"/>
    <p:sldId id="260" r:id="rId11"/>
    <p:sldId id="266" r:id="rId12"/>
    <p:sldId id="261" r:id="rId13"/>
    <p:sldId id="267" r:id="rId14"/>
    <p:sldId id="259"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p:scale>
          <a:sx n="90" d="100"/>
          <a:sy n="90" d="100"/>
        </p:scale>
        <p:origin x="480"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7/2/2020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7/2/2020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7/2/2020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7/2/2020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7/2/2020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7/2/2020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7/2/2020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798B-9D01-44BF-BF78-E868DEEEE301}"/>
              </a:ext>
            </a:extLst>
          </p:cNvPr>
          <p:cNvSpPr>
            <a:spLocks noGrp="1"/>
          </p:cNvSpPr>
          <p:nvPr>
            <p:ph type="ctrTitle"/>
          </p:nvPr>
        </p:nvSpPr>
        <p:spPr/>
        <p:txBody>
          <a:bodyPr/>
          <a:lstStyle/>
          <a:p>
            <a:r>
              <a:rPr lang="en-US" dirty="0"/>
              <a:t>American Trivia Vol1</a:t>
            </a:r>
          </a:p>
        </p:txBody>
      </p:sp>
      <p:sp>
        <p:nvSpPr>
          <p:cNvPr id="3" name="Subtitle 2">
            <a:extLst>
              <a:ext uri="{FF2B5EF4-FFF2-40B4-BE49-F238E27FC236}">
                <a16:creationId xmlns:a16="http://schemas.microsoft.com/office/drawing/2014/main" id="{A5E16A80-A536-40CA-9D26-F01706FDD6C9}"/>
              </a:ext>
            </a:extLst>
          </p:cNvPr>
          <p:cNvSpPr>
            <a:spLocks noGrp="1"/>
          </p:cNvSpPr>
          <p:nvPr>
            <p:ph type="subTitle" idx="1"/>
          </p:nvPr>
        </p:nvSpPr>
        <p:spPr/>
        <p:txBody>
          <a:bodyPr/>
          <a:lstStyle/>
          <a:p>
            <a:r>
              <a:rPr lang="en-US" dirty="0"/>
              <a:t>Test your own knowledge! </a:t>
            </a:r>
          </a:p>
        </p:txBody>
      </p:sp>
    </p:spTree>
    <p:extLst>
      <p:ext uri="{BB962C8B-B14F-4D97-AF65-F5344CB8AC3E}">
        <p14:creationId xmlns:p14="http://schemas.microsoft.com/office/powerpoint/2010/main" val="2718680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B42B-B9D0-4D6D-8AE3-FDDD18EC4E2A}"/>
              </a:ext>
            </a:extLst>
          </p:cNvPr>
          <p:cNvSpPr>
            <a:spLocks noGrp="1"/>
          </p:cNvSpPr>
          <p:nvPr>
            <p:ph type="title"/>
          </p:nvPr>
        </p:nvSpPr>
        <p:spPr>
          <a:xfrm>
            <a:off x="1069848" y="484632"/>
            <a:ext cx="10058400" cy="5554218"/>
          </a:xfrm>
        </p:spPr>
        <p:txBody>
          <a:bodyPr>
            <a:normAutofit/>
          </a:bodyPr>
          <a:lstStyle/>
          <a:p>
            <a:pPr algn="ctr"/>
            <a:r>
              <a:rPr lang="en-US" sz="11500" dirty="0"/>
              <a:t>Why is the flag Called          “Old Glory?”</a:t>
            </a:r>
          </a:p>
        </p:txBody>
      </p:sp>
    </p:spTree>
    <p:extLst>
      <p:ext uri="{BB962C8B-B14F-4D97-AF65-F5344CB8AC3E}">
        <p14:creationId xmlns:p14="http://schemas.microsoft.com/office/powerpoint/2010/main" val="708979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9E5-BE64-4B78-A0FA-7B570B4C8759}"/>
              </a:ext>
            </a:extLst>
          </p:cNvPr>
          <p:cNvSpPr>
            <a:spLocks noGrp="1"/>
          </p:cNvSpPr>
          <p:nvPr>
            <p:ph type="title"/>
          </p:nvPr>
        </p:nvSpPr>
        <p:spPr/>
        <p:txBody>
          <a:bodyPr/>
          <a:lstStyle/>
          <a:p>
            <a:r>
              <a:rPr lang="en-US" dirty="0"/>
              <a:t>“OLD Glory”</a:t>
            </a:r>
            <a:br>
              <a:rPr lang="en-US" dirty="0"/>
            </a:br>
            <a:endParaRPr lang="en-US" dirty="0"/>
          </a:p>
        </p:txBody>
      </p:sp>
      <p:sp>
        <p:nvSpPr>
          <p:cNvPr id="3" name="Content Placeholder 2">
            <a:extLst>
              <a:ext uri="{FF2B5EF4-FFF2-40B4-BE49-F238E27FC236}">
                <a16:creationId xmlns:a16="http://schemas.microsoft.com/office/drawing/2014/main" id="{AFE27C30-918C-49BD-A9F8-0E5246AB75BF}"/>
              </a:ext>
            </a:extLst>
          </p:cNvPr>
          <p:cNvSpPr>
            <a:spLocks noGrp="1"/>
          </p:cNvSpPr>
          <p:nvPr>
            <p:ph idx="1"/>
          </p:nvPr>
        </p:nvSpPr>
        <p:spPr/>
        <p:txBody>
          <a:bodyPr>
            <a:normAutofit/>
          </a:bodyPr>
          <a:lstStyle/>
          <a:p>
            <a:r>
              <a:rPr lang="en-US" sz="3200" dirty="0"/>
              <a:t>According to the chronicles of American flag history, the name “Old Glory” was coined in 1831 by a shipmaster from Salem Massachusetts named Captain William Driver. As the story goes, Captain Driver was on his way out to sea on a voyage to rescue the mutineers of the Bounty, when he was presented with a beautiful 24-star American flag.</a:t>
            </a:r>
          </a:p>
        </p:txBody>
      </p:sp>
      <p:sp>
        <p:nvSpPr>
          <p:cNvPr id="4" name="Text Placeholder 3">
            <a:extLst>
              <a:ext uri="{FF2B5EF4-FFF2-40B4-BE49-F238E27FC236}">
                <a16:creationId xmlns:a16="http://schemas.microsoft.com/office/drawing/2014/main" id="{246826A6-0435-4D08-8DD7-3016FBA8CBF0}"/>
              </a:ext>
            </a:extLst>
          </p:cNvPr>
          <p:cNvSpPr>
            <a:spLocks noGrp="1"/>
          </p:cNvSpPr>
          <p:nvPr>
            <p:ph type="body" sz="half" idx="2"/>
          </p:nvPr>
        </p:nvSpPr>
        <p:spPr/>
        <p:txBody>
          <a:bodyPr>
            <a:normAutofit/>
          </a:bodyPr>
          <a:lstStyle/>
          <a:p>
            <a:r>
              <a:rPr lang="en-US" sz="6000" dirty="0"/>
              <a:t>Glory may ye wave </a:t>
            </a:r>
          </a:p>
        </p:txBody>
      </p:sp>
    </p:spTree>
    <p:extLst>
      <p:ext uri="{BB962C8B-B14F-4D97-AF65-F5344CB8AC3E}">
        <p14:creationId xmlns:p14="http://schemas.microsoft.com/office/powerpoint/2010/main" val="2356113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B42B-B9D0-4D6D-8AE3-FDDD18EC4E2A}"/>
              </a:ext>
            </a:extLst>
          </p:cNvPr>
          <p:cNvSpPr>
            <a:spLocks noGrp="1"/>
          </p:cNvSpPr>
          <p:nvPr>
            <p:ph type="title"/>
          </p:nvPr>
        </p:nvSpPr>
        <p:spPr>
          <a:xfrm>
            <a:off x="1069848" y="484632"/>
            <a:ext cx="10058400" cy="5554218"/>
          </a:xfrm>
        </p:spPr>
        <p:txBody>
          <a:bodyPr>
            <a:normAutofit/>
          </a:bodyPr>
          <a:lstStyle/>
          <a:p>
            <a:pPr algn="ctr"/>
            <a:r>
              <a:rPr lang="en-US" sz="11500" dirty="0"/>
              <a:t>Who wrote the Pledge of </a:t>
            </a:r>
            <a:r>
              <a:rPr lang="en-US" sz="11500" dirty="0" err="1"/>
              <a:t>Allegence</a:t>
            </a:r>
            <a:r>
              <a:rPr lang="en-US" sz="11500" dirty="0"/>
              <a:t>? </a:t>
            </a:r>
          </a:p>
        </p:txBody>
      </p:sp>
    </p:spTree>
    <p:extLst>
      <p:ext uri="{BB962C8B-B14F-4D97-AF65-F5344CB8AC3E}">
        <p14:creationId xmlns:p14="http://schemas.microsoft.com/office/powerpoint/2010/main" val="3188785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9E5-BE64-4B78-A0FA-7B570B4C8759}"/>
              </a:ext>
            </a:extLst>
          </p:cNvPr>
          <p:cNvSpPr>
            <a:spLocks noGrp="1"/>
          </p:cNvSpPr>
          <p:nvPr>
            <p:ph type="title"/>
          </p:nvPr>
        </p:nvSpPr>
        <p:spPr/>
        <p:txBody>
          <a:bodyPr/>
          <a:lstStyle/>
          <a:p>
            <a:r>
              <a:rPr lang="en-US" dirty="0"/>
              <a:t>“I pledge allegiance …</a:t>
            </a:r>
            <a:br>
              <a:rPr lang="en-US" dirty="0"/>
            </a:br>
            <a:endParaRPr lang="en-US" dirty="0"/>
          </a:p>
        </p:txBody>
      </p:sp>
      <p:sp>
        <p:nvSpPr>
          <p:cNvPr id="3" name="Content Placeholder 2">
            <a:extLst>
              <a:ext uri="{FF2B5EF4-FFF2-40B4-BE49-F238E27FC236}">
                <a16:creationId xmlns:a16="http://schemas.microsoft.com/office/drawing/2014/main" id="{AFE27C30-918C-49BD-A9F8-0E5246AB75BF}"/>
              </a:ext>
            </a:extLst>
          </p:cNvPr>
          <p:cNvSpPr>
            <a:spLocks noGrp="1"/>
          </p:cNvSpPr>
          <p:nvPr>
            <p:ph idx="1"/>
          </p:nvPr>
        </p:nvSpPr>
        <p:spPr/>
        <p:txBody>
          <a:bodyPr>
            <a:normAutofit fontScale="77500" lnSpcReduction="20000"/>
          </a:bodyPr>
          <a:lstStyle/>
          <a:p>
            <a:r>
              <a:rPr lang="en-US" sz="3200" dirty="0"/>
              <a:t>The Pledge of Allegiance of the United States is an expression of allegiance to the flag of the United States and the republic of the United States of America. Such a pledge was first composed, with a text different from the one used at present, by Captain George Thatcher Balch, a Union Army Officer during the Civil War and later a teacher of patriotism in New York City schools.[5][6] The form of the pledge used today was largely devised by Francis Bellamy in 1892, and formally adopted by Congress as the pledge in 1942.[7] The official name of The Pledge of Allegiance was adopted in 1945. The most recent alteration of its wording came on Flag Day in 1954, when the words "under God" were added.[8]</a:t>
            </a:r>
          </a:p>
        </p:txBody>
      </p:sp>
      <p:sp>
        <p:nvSpPr>
          <p:cNvPr id="4" name="Text Placeholder 3">
            <a:extLst>
              <a:ext uri="{FF2B5EF4-FFF2-40B4-BE49-F238E27FC236}">
                <a16:creationId xmlns:a16="http://schemas.microsoft.com/office/drawing/2014/main" id="{246826A6-0435-4D08-8DD7-3016FBA8CBF0}"/>
              </a:ext>
            </a:extLst>
          </p:cNvPr>
          <p:cNvSpPr>
            <a:spLocks noGrp="1"/>
          </p:cNvSpPr>
          <p:nvPr>
            <p:ph type="body" sz="half" idx="2"/>
          </p:nvPr>
        </p:nvSpPr>
        <p:spPr/>
        <p:txBody>
          <a:bodyPr>
            <a:normAutofit/>
          </a:bodyPr>
          <a:lstStyle/>
          <a:p>
            <a:r>
              <a:rPr lang="en-US" sz="6000" dirty="0"/>
              <a:t>to the flag of the USA</a:t>
            </a:r>
          </a:p>
        </p:txBody>
      </p:sp>
    </p:spTree>
    <p:extLst>
      <p:ext uri="{BB962C8B-B14F-4D97-AF65-F5344CB8AC3E}">
        <p14:creationId xmlns:p14="http://schemas.microsoft.com/office/powerpoint/2010/main" val="3369347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B42B-B9D0-4D6D-8AE3-FDDD18EC4E2A}"/>
              </a:ext>
            </a:extLst>
          </p:cNvPr>
          <p:cNvSpPr>
            <a:spLocks noGrp="1"/>
          </p:cNvSpPr>
          <p:nvPr>
            <p:ph type="title"/>
          </p:nvPr>
        </p:nvSpPr>
        <p:spPr>
          <a:xfrm>
            <a:off x="1069848" y="484632"/>
            <a:ext cx="10058400" cy="5554218"/>
          </a:xfrm>
        </p:spPr>
        <p:txBody>
          <a:bodyPr>
            <a:normAutofit/>
          </a:bodyPr>
          <a:lstStyle/>
          <a:p>
            <a:pPr algn="ctr"/>
            <a:r>
              <a:rPr lang="en-US" sz="11500" dirty="0"/>
              <a:t>Why is the flag Called          “Old Glory?”</a:t>
            </a:r>
          </a:p>
        </p:txBody>
      </p:sp>
    </p:spTree>
    <p:extLst>
      <p:ext uri="{BB962C8B-B14F-4D97-AF65-F5344CB8AC3E}">
        <p14:creationId xmlns:p14="http://schemas.microsoft.com/office/powerpoint/2010/main" val="4291004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9E5-BE64-4B78-A0FA-7B570B4C8759}"/>
              </a:ext>
            </a:extLst>
          </p:cNvPr>
          <p:cNvSpPr>
            <a:spLocks noGrp="1"/>
          </p:cNvSpPr>
          <p:nvPr>
            <p:ph type="title"/>
          </p:nvPr>
        </p:nvSpPr>
        <p:spPr/>
        <p:txBody>
          <a:bodyPr/>
          <a:lstStyle/>
          <a:p>
            <a:r>
              <a:rPr lang="en-US" dirty="0"/>
              <a:t>“OLD Glory”</a:t>
            </a:r>
            <a:br>
              <a:rPr lang="en-US" dirty="0"/>
            </a:br>
            <a:endParaRPr lang="en-US" dirty="0"/>
          </a:p>
        </p:txBody>
      </p:sp>
      <p:sp>
        <p:nvSpPr>
          <p:cNvPr id="3" name="Content Placeholder 2">
            <a:extLst>
              <a:ext uri="{FF2B5EF4-FFF2-40B4-BE49-F238E27FC236}">
                <a16:creationId xmlns:a16="http://schemas.microsoft.com/office/drawing/2014/main" id="{AFE27C30-918C-49BD-A9F8-0E5246AB75BF}"/>
              </a:ext>
            </a:extLst>
          </p:cNvPr>
          <p:cNvSpPr>
            <a:spLocks noGrp="1"/>
          </p:cNvSpPr>
          <p:nvPr>
            <p:ph idx="1"/>
          </p:nvPr>
        </p:nvSpPr>
        <p:spPr/>
        <p:txBody>
          <a:bodyPr>
            <a:normAutofit/>
          </a:bodyPr>
          <a:lstStyle/>
          <a:p>
            <a:r>
              <a:rPr lang="en-US" sz="3200" dirty="0"/>
              <a:t>According to the chronicles of American flag history, the name “Old Glory” was coined in 1831 by a shipmaster from Salem Massachusetts named Captain William Driver. As the story goes, Captain Driver was on his way out to sea on a voyage to rescue the mutineers of the Bounty, when he was presented with a beautiful 24-star American flag.</a:t>
            </a:r>
          </a:p>
        </p:txBody>
      </p:sp>
      <p:sp>
        <p:nvSpPr>
          <p:cNvPr id="4" name="Text Placeholder 3">
            <a:extLst>
              <a:ext uri="{FF2B5EF4-FFF2-40B4-BE49-F238E27FC236}">
                <a16:creationId xmlns:a16="http://schemas.microsoft.com/office/drawing/2014/main" id="{246826A6-0435-4D08-8DD7-3016FBA8CBF0}"/>
              </a:ext>
            </a:extLst>
          </p:cNvPr>
          <p:cNvSpPr>
            <a:spLocks noGrp="1"/>
          </p:cNvSpPr>
          <p:nvPr>
            <p:ph type="body" sz="half" idx="2"/>
          </p:nvPr>
        </p:nvSpPr>
        <p:spPr/>
        <p:txBody>
          <a:bodyPr>
            <a:normAutofit/>
          </a:bodyPr>
          <a:lstStyle/>
          <a:p>
            <a:r>
              <a:rPr lang="en-US" sz="6000" dirty="0"/>
              <a:t>Glory may ye wave </a:t>
            </a:r>
          </a:p>
        </p:txBody>
      </p:sp>
    </p:spTree>
    <p:extLst>
      <p:ext uri="{BB962C8B-B14F-4D97-AF65-F5344CB8AC3E}">
        <p14:creationId xmlns:p14="http://schemas.microsoft.com/office/powerpoint/2010/main" val="2869352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B42B-B9D0-4D6D-8AE3-FDDD18EC4E2A}"/>
              </a:ext>
            </a:extLst>
          </p:cNvPr>
          <p:cNvSpPr>
            <a:spLocks noGrp="1"/>
          </p:cNvSpPr>
          <p:nvPr>
            <p:ph type="title"/>
          </p:nvPr>
        </p:nvSpPr>
        <p:spPr>
          <a:xfrm>
            <a:off x="1066800" y="0"/>
            <a:ext cx="10058400" cy="6858000"/>
          </a:xfrm>
        </p:spPr>
        <p:txBody>
          <a:bodyPr>
            <a:normAutofit/>
          </a:bodyPr>
          <a:lstStyle/>
          <a:p>
            <a:pPr algn="ctr"/>
            <a:r>
              <a:rPr lang="en-US" sz="6700" dirty="0"/>
              <a:t>True or False?</a:t>
            </a:r>
            <a:br>
              <a:rPr lang="en-US" sz="11500" dirty="0"/>
            </a:br>
            <a:r>
              <a:rPr lang="en-US" sz="6700" dirty="0"/>
              <a:t>residents Washington and Lincoln's birthdays are now</a:t>
            </a:r>
            <a:br>
              <a:rPr lang="en-US" sz="6700" dirty="0"/>
            </a:br>
            <a:r>
              <a:rPr lang="en-US" sz="6700" dirty="0"/>
              <a:t>officially celebrated as one federal holiday called "Presidents'</a:t>
            </a:r>
            <a:br>
              <a:rPr lang="en-US" sz="6700" dirty="0"/>
            </a:br>
            <a:r>
              <a:rPr lang="en-US" sz="6700" dirty="0"/>
              <a:t>Day" by everyone.  </a:t>
            </a:r>
            <a:endParaRPr lang="en-US" sz="11500" dirty="0"/>
          </a:p>
        </p:txBody>
      </p:sp>
    </p:spTree>
    <p:extLst>
      <p:ext uri="{BB962C8B-B14F-4D97-AF65-F5344CB8AC3E}">
        <p14:creationId xmlns:p14="http://schemas.microsoft.com/office/powerpoint/2010/main" val="149353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9E5-BE64-4B78-A0FA-7B570B4C8759}"/>
              </a:ext>
            </a:extLst>
          </p:cNvPr>
          <p:cNvSpPr>
            <a:spLocks noGrp="1"/>
          </p:cNvSpPr>
          <p:nvPr>
            <p:ph type="title"/>
          </p:nvPr>
        </p:nvSpPr>
        <p:spPr/>
        <p:txBody>
          <a:bodyPr/>
          <a:lstStyle/>
          <a:p>
            <a:r>
              <a:rPr lang="en-US" sz="8000" dirty="0"/>
              <a:t>FALSE!</a:t>
            </a:r>
            <a:br>
              <a:rPr lang="en-US" dirty="0"/>
            </a:br>
            <a:endParaRPr lang="en-US" dirty="0"/>
          </a:p>
        </p:txBody>
      </p:sp>
      <p:sp>
        <p:nvSpPr>
          <p:cNvPr id="3" name="Content Placeholder 2">
            <a:extLst>
              <a:ext uri="{FF2B5EF4-FFF2-40B4-BE49-F238E27FC236}">
                <a16:creationId xmlns:a16="http://schemas.microsoft.com/office/drawing/2014/main" id="{AFE27C30-918C-49BD-A9F8-0E5246AB75BF}"/>
              </a:ext>
            </a:extLst>
          </p:cNvPr>
          <p:cNvSpPr>
            <a:spLocks noGrp="1"/>
          </p:cNvSpPr>
          <p:nvPr>
            <p:ph idx="1"/>
          </p:nvPr>
        </p:nvSpPr>
        <p:spPr/>
        <p:txBody>
          <a:bodyPr>
            <a:normAutofit/>
          </a:bodyPr>
          <a:lstStyle/>
          <a:p>
            <a:r>
              <a:rPr lang="en-US" sz="3200" dirty="0"/>
              <a:t>Washington is only present’s birthday we federally observe. President's Day is only observed by 12 states. </a:t>
            </a:r>
          </a:p>
        </p:txBody>
      </p:sp>
      <p:sp>
        <p:nvSpPr>
          <p:cNvPr id="4" name="Text Placeholder 3">
            <a:extLst>
              <a:ext uri="{FF2B5EF4-FFF2-40B4-BE49-F238E27FC236}">
                <a16:creationId xmlns:a16="http://schemas.microsoft.com/office/drawing/2014/main" id="{246826A6-0435-4D08-8DD7-3016FBA8CBF0}"/>
              </a:ext>
            </a:extLst>
          </p:cNvPr>
          <p:cNvSpPr>
            <a:spLocks noGrp="1"/>
          </p:cNvSpPr>
          <p:nvPr>
            <p:ph type="body" sz="half" idx="2"/>
          </p:nvPr>
        </p:nvSpPr>
        <p:spPr/>
        <p:txBody>
          <a:bodyPr>
            <a:normAutofit/>
          </a:bodyPr>
          <a:lstStyle/>
          <a:p>
            <a:r>
              <a:rPr lang="en-US" sz="6000" dirty="0"/>
              <a:t>Happy Birthday</a:t>
            </a:r>
          </a:p>
        </p:txBody>
      </p:sp>
    </p:spTree>
    <p:extLst>
      <p:ext uri="{BB962C8B-B14F-4D97-AF65-F5344CB8AC3E}">
        <p14:creationId xmlns:p14="http://schemas.microsoft.com/office/powerpoint/2010/main" val="4148890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B42B-B9D0-4D6D-8AE3-FDDD18EC4E2A}"/>
              </a:ext>
            </a:extLst>
          </p:cNvPr>
          <p:cNvSpPr>
            <a:spLocks noGrp="1"/>
          </p:cNvSpPr>
          <p:nvPr>
            <p:ph type="title"/>
          </p:nvPr>
        </p:nvSpPr>
        <p:spPr>
          <a:xfrm>
            <a:off x="1069848" y="484632"/>
            <a:ext cx="10058400" cy="5554218"/>
          </a:xfrm>
        </p:spPr>
        <p:txBody>
          <a:bodyPr>
            <a:normAutofit fontScale="90000"/>
          </a:bodyPr>
          <a:lstStyle/>
          <a:p>
            <a:pPr algn="ctr"/>
            <a:r>
              <a:rPr lang="en-US" sz="11500" dirty="0"/>
              <a:t>What did Yankee doodle call the feather in his hat?</a:t>
            </a:r>
          </a:p>
        </p:txBody>
      </p:sp>
    </p:spTree>
    <p:extLst>
      <p:ext uri="{BB962C8B-B14F-4D97-AF65-F5344CB8AC3E}">
        <p14:creationId xmlns:p14="http://schemas.microsoft.com/office/powerpoint/2010/main" val="2927956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9E5-BE64-4B78-A0FA-7B570B4C8759}"/>
              </a:ext>
            </a:extLst>
          </p:cNvPr>
          <p:cNvSpPr>
            <a:spLocks noGrp="1"/>
          </p:cNvSpPr>
          <p:nvPr>
            <p:ph type="title"/>
          </p:nvPr>
        </p:nvSpPr>
        <p:spPr/>
        <p:txBody>
          <a:bodyPr/>
          <a:lstStyle/>
          <a:p>
            <a:r>
              <a:rPr lang="en-US" dirty="0"/>
              <a:t>“Yankee Doodle Dandy”</a:t>
            </a:r>
            <a:br>
              <a:rPr lang="en-US" dirty="0"/>
            </a:br>
            <a:endParaRPr lang="en-US" dirty="0"/>
          </a:p>
        </p:txBody>
      </p:sp>
      <p:sp>
        <p:nvSpPr>
          <p:cNvPr id="3" name="Content Placeholder 2">
            <a:extLst>
              <a:ext uri="{FF2B5EF4-FFF2-40B4-BE49-F238E27FC236}">
                <a16:creationId xmlns:a16="http://schemas.microsoft.com/office/drawing/2014/main" id="{AFE27C30-918C-49BD-A9F8-0E5246AB75BF}"/>
              </a:ext>
            </a:extLst>
          </p:cNvPr>
          <p:cNvSpPr>
            <a:spLocks noGrp="1"/>
          </p:cNvSpPr>
          <p:nvPr>
            <p:ph idx="1"/>
          </p:nvPr>
        </p:nvSpPr>
        <p:spPr/>
        <p:txBody>
          <a:bodyPr>
            <a:normAutofit/>
          </a:bodyPr>
          <a:lstStyle/>
          <a:p>
            <a:r>
              <a:rPr lang="en-US" sz="3200" dirty="0"/>
              <a:t>During Pre-Revolutionary America when the song "Yankee Doodle" first became popular, the word macaroni in the line that reads "stuck a feather in his hat and called it macaroni" didn't refer to the pasta. Instead, "Macaroni" was a fancy and overdressed ("dandy") style of Italian clothing widely imitated in England at the time.</a:t>
            </a:r>
          </a:p>
        </p:txBody>
      </p:sp>
      <p:sp>
        <p:nvSpPr>
          <p:cNvPr id="4" name="Text Placeholder 3">
            <a:extLst>
              <a:ext uri="{FF2B5EF4-FFF2-40B4-BE49-F238E27FC236}">
                <a16:creationId xmlns:a16="http://schemas.microsoft.com/office/drawing/2014/main" id="{246826A6-0435-4D08-8DD7-3016FBA8CBF0}"/>
              </a:ext>
            </a:extLst>
          </p:cNvPr>
          <p:cNvSpPr>
            <a:spLocks noGrp="1"/>
          </p:cNvSpPr>
          <p:nvPr>
            <p:ph type="body" sz="half" idx="2"/>
          </p:nvPr>
        </p:nvSpPr>
        <p:spPr/>
        <p:txBody>
          <a:bodyPr>
            <a:normAutofit/>
          </a:bodyPr>
          <a:lstStyle/>
          <a:p>
            <a:r>
              <a:rPr lang="en-US" sz="6000" dirty="0"/>
              <a:t>Hold the cheese please!</a:t>
            </a:r>
          </a:p>
        </p:txBody>
      </p:sp>
    </p:spTree>
    <p:extLst>
      <p:ext uri="{BB962C8B-B14F-4D97-AF65-F5344CB8AC3E}">
        <p14:creationId xmlns:p14="http://schemas.microsoft.com/office/powerpoint/2010/main" val="3306906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B42B-B9D0-4D6D-8AE3-FDDD18EC4E2A}"/>
              </a:ext>
            </a:extLst>
          </p:cNvPr>
          <p:cNvSpPr>
            <a:spLocks noGrp="1"/>
          </p:cNvSpPr>
          <p:nvPr>
            <p:ph type="title"/>
          </p:nvPr>
        </p:nvSpPr>
        <p:spPr>
          <a:xfrm>
            <a:off x="1069848" y="484632"/>
            <a:ext cx="10058400" cy="5554218"/>
          </a:xfrm>
        </p:spPr>
        <p:txBody>
          <a:bodyPr>
            <a:normAutofit/>
          </a:bodyPr>
          <a:lstStyle/>
          <a:p>
            <a:pPr algn="ctr"/>
            <a:r>
              <a:rPr lang="en-US" sz="11500" dirty="0"/>
              <a:t>Why is the flag Called          “Old Glory?”</a:t>
            </a:r>
          </a:p>
        </p:txBody>
      </p:sp>
    </p:spTree>
    <p:extLst>
      <p:ext uri="{BB962C8B-B14F-4D97-AF65-F5344CB8AC3E}">
        <p14:creationId xmlns:p14="http://schemas.microsoft.com/office/powerpoint/2010/main" val="63477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9E5-BE64-4B78-A0FA-7B570B4C8759}"/>
              </a:ext>
            </a:extLst>
          </p:cNvPr>
          <p:cNvSpPr>
            <a:spLocks noGrp="1"/>
          </p:cNvSpPr>
          <p:nvPr>
            <p:ph type="title"/>
          </p:nvPr>
        </p:nvSpPr>
        <p:spPr/>
        <p:txBody>
          <a:bodyPr/>
          <a:lstStyle/>
          <a:p>
            <a:r>
              <a:rPr lang="en-US" dirty="0"/>
              <a:t>“OLD Glory”</a:t>
            </a:r>
            <a:br>
              <a:rPr lang="en-US" dirty="0"/>
            </a:br>
            <a:endParaRPr lang="en-US" dirty="0"/>
          </a:p>
        </p:txBody>
      </p:sp>
      <p:sp>
        <p:nvSpPr>
          <p:cNvPr id="3" name="Content Placeholder 2">
            <a:extLst>
              <a:ext uri="{FF2B5EF4-FFF2-40B4-BE49-F238E27FC236}">
                <a16:creationId xmlns:a16="http://schemas.microsoft.com/office/drawing/2014/main" id="{AFE27C30-918C-49BD-A9F8-0E5246AB75BF}"/>
              </a:ext>
            </a:extLst>
          </p:cNvPr>
          <p:cNvSpPr>
            <a:spLocks noGrp="1"/>
          </p:cNvSpPr>
          <p:nvPr>
            <p:ph idx="1"/>
          </p:nvPr>
        </p:nvSpPr>
        <p:spPr/>
        <p:txBody>
          <a:bodyPr>
            <a:normAutofit/>
          </a:bodyPr>
          <a:lstStyle/>
          <a:p>
            <a:r>
              <a:rPr lang="en-US" sz="3200" dirty="0"/>
              <a:t>According to the chronicles of American flag history, the name “Old Glory” was coined in 1831 by a shipmaster from Salem Massachusetts named Captain William Driver. As the story goes, Captain Driver was on his way out to sea on a voyage to rescue the mutineers of the Bounty, when he was presented with a beautiful 24-star American flag.</a:t>
            </a:r>
          </a:p>
        </p:txBody>
      </p:sp>
      <p:sp>
        <p:nvSpPr>
          <p:cNvPr id="4" name="Text Placeholder 3">
            <a:extLst>
              <a:ext uri="{FF2B5EF4-FFF2-40B4-BE49-F238E27FC236}">
                <a16:creationId xmlns:a16="http://schemas.microsoft.com/office/drawing/2014/main" id="{246826A6-0435-4D08-8DD7-3016FBA8CBF0}"/>
              </a:ext>
            </a:extLst>
          </p:cNvPr>
          <p:cNvSpPr>
            <a:spLocks noGrp="1"/>
          </p:cNvSpPr>
          <p:nvPr>
            <p:ph type="body" sz="half" idx="2"/>
          </p:nvPr>
        </p:nvSpPr>
        <p:spPr/>
        <p:txBody>
          <a:bodyPr>
            <a:normAutofit/>
          </a:bodyPr>
          <a:lstStyle/>
          <a:p>
            <a:r>
              <a:rPr lang="en-US" sz="6000" dirty="0"/>
              <a:t>Glory may ye wave </a:t>
            </a:r>
          </a:p>
        </p:txBody>
      </p:sp>
    </p:spTree>
    <p:extLst>
      <p:ext uri="{BB962C8B-B14F-4D97-AF65-F5344CB8AC3E}">
        <p14:creationId xmlns:p14="http://schemas.microsoft.com/office/powerpoint/2010/main" val="1963702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B42B-B9D0-4D6D-8AE3-FDDD18EC4E2A}"/>
              </a:ext>
            </a:extLst>
          </p:cNvPr>
          <p:cNvSpPr>
            <a:spLocks noGrp="1"/>
          </p:cNvSpPr>
          <p:nvPr>
            <p:ph type="title"/>
          </p:nvPr>
        </p:nvSpPr>
        <p:spPr>
          <a:xfrm>
            <a:off x="1069848" y="484632"/>
            <a:ext cx="10058400" cy="5554218"/>
          </a:xfrm>
        </p:spPr>
        <p:txBody>
          <a:bodyPr>
            <a:normAutofit/>
          </a:bodyPr>
          <a:lstStyle/>
          <a:p>
            <a:pPr algn="ctr"/>
            <a:r>
              <a:rPr lang="en-US" sz="11500" dirty="0"/>
              <a:t>Why is the flag Called          “Old Glory?”</a:t>
            </a:r>
          </a:p>
        </p:txBody>
      </p:sp>
    </p:spTree>
    <p:extLst>
      <p:ext uri="{BB962C8B-B14F-4D97-AF65-F5344CB8AC3E}">
        <p14:creationId xmlns:p14="http://schemas.microsoft.com/office/powerpoint/2010/main" val="653540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29E5-BE64-4B78-A0FA-7B570B4C8759}"/>
              </a:ext>
            </a:extLst>
          </p:cNvPr>
          <p:cNvSpPr>
            <a:spLocks noGrp="1"/>
          </p:cNvSpPr>
          <p:nvPr>
            <p:ph type="title"/>
          </p:nvPr>
        </p:nvSpPr>
        <p:spPr/>
        <p:txBody>
          <a:bodyPr/>
          <a:lstStyle/>
          <a:p>
            <a:r>
              <a:rPr lang="en-US" dirty="0"/>
              <a:t>“OLD Glory”</a:t>
            </a:r>
            <a:br>
              <a:rPr lang="en-US" dirty="0"/>
            </a:br>
            <a:endParaRPr lang="en-US" dirty="0"/>
          </a:p>
        </p:txBody>
      </p:sp>
      <p:sp>
        <p:nvSpPr>
          <p:cNvPr id="3" name="Content Placeholder 2">
            <a:extLst>
              <a:ext uri="{FF2B5EF4-FFF2-40B4-BE49-F238E27FC236}">
                <a16:creationId xmlns:a16="http://schemas.microsoft.com/office/drawing/2014/main" id="{AFE27C30-918C-49BD-A9F8-0E5246AB75BF}"/>
              </a:ext>
            </a:extLst>
          </p:cNvPr>
          <p:cNvSpPr>
            <a:spLocks noGrp="1"/>
          </p:cNvSpPr>
          <p:nvPr>
            <p:ph idx="1"/>
          </p:nvPr>
        </p:nvSpPr>
        <p:spPr/>
        <p:txBody>
          <a:bodyPr>
            <a:normAutofit/>
          </a:bodyPr>
          <a:lstStyle/>
          <a:p>
            <a:r>
              <a:rPr lang="en-US" sz="3200" dirty="0"/>
              <a:t>According to the chronicles of American flag history, the name “Old Glory” was coined in 1831 by a shipmaster from Salem Massachusetts named Captain William Driver. As the story goes, Captain Driver was on his way out to sea on a voyage to rescue the mutineers of the Bounty, when he was presented with a beautiful 24-star American flag.</a:t>
            </a:r>
          </a:p>
        </p:txBody>
      </p:sp>
      <p:sp>
        <p:nvSpPr>
          <p:cNvPr id="4" name="Text Placeholder 3">
            <a:extLst>
              <a:ext uri="{FF2B5EF4-FFF2-40B4-BE49-F238E27FC236}">
                <a16:creationId xmlns:a16="http://schemas.microsoft.com/office/drawing/2014/main" id="{246826A6-0435-4D08-8DD7-3016FBA8CBF0}"/>
              </a:ext>
            </a:extLst>
          </p:cNvPr>
          <p:cNvSpPr>
            <a:spLocks noGrp="1"/>
          </p:cNvSpPr>
          <p:nvPr>
            <p:ph type="body" sz="half" idx="2"/>
          </p:nvPr>
        </p:nvSpPr>
        <p:spPr/>
        <p:txBody>
          <a:bodyPr>
            <a:normAutofit/>
          </a:bodyPr>
          <a:lstStyle/>
          <a:p>
            <a:r>
              <a:rPr lang="en-US" sz="6000" dirty="0"/>
              <a:t>Glory may ye wave </a:t>
            </a:r>
          </a:p>
        </p:txBody>
      </p:sp>
    </p:spTree>
    <p:extLst>
      <p:ext uri="{BB962C8B-B14F-4D97-AF65-F5344CB8AC3E}">
        <p14:creationId xmlns:p14="http://schemas.microsoft.com/office/powerpoint/2010/main" val="28345474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72</TotalTime>
  <Words>616</Words>
  <Application>Microsoft Office PowerPoint</Application>
  <PresentationFormat>Widescreen</PresentationFormat>
  <Paragraphs>30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Rockwell</vt:lpstr>
      <vt:lpstr>Rockwell Condensed</vt:lpstr>
      <vt:lpstr>Wingdings</vt:lpstr>
      <vt:lpstr>Wood Type</vt:lpstr>
      <vt:lpstr>American Trivia Vol1</vt:lpstr>
      <vt:lpstr>Why is the flag Called          “Old Glory?”</vt:lpstr>
      <vt:lpstr>“OLD Glory” </vt:lpstr>
      <vt:lpstr>Who wrote the Pledge of Allegence? </vt:lpstr>
      <vt:lpstr>“I pledge allegiance … </vt:lpstr>
      <vt:lpstr>Why is the flag Called          “Old Glory?”</vt:lpstr>
      <vt:lpstr>“OLD Glory” </vt:lpstr>
      <vt:lpstr>True or False? residents Washington and Lincoln's birthdays are now officially celebrated as one federal holiday called "Presidents' Day" by everyone.  </vt:lpstr>
      <vt:lpstr>FALSE! </vt:lpstr>
      <vt:lpstr>What did Yankee doodle call the feather in his hat?</vt:lpstr>
      <vt:lpstr>“Yankee Doodle Dandy” </vt:lpstr>
      <vt:lpstr>Why is the flag Called          “Old Glory?”</vt:lpstr>
      <vt:lpstr>“OLD Glory” </vt:lpstr>
      <vt:lpstr>Why is the flag Called          “Old Glory?”</vt:lpstr>
      <vt:lpstr>“OLD Glory”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Trivia Vol1</dc:title>
  <dc:creator>Nathan Mitchell</dc:creator>
  <cp:lastModifiedBy>Nathan Mitchell</cp:lastModifiedBy>
  <cp:revision>4</cp:revision>
  <dcterms:created xsi:type="dcterms:W3CDTF">2020-07-02T16:19:52Z</dcterms:created>
  <dcterms:modified xsi:type="dcterms:W3CDTF">2020-07-02T17:32:23Z</dcterms:modified>
</cp:coreProperties>
</file>